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6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1" r:id="rId6"/>
    <p:sldId id="275" r:id="rId7"/>
    <p:sldId id="276" r:id="rId8"/>
    <p:sldId id="262" r:id="rId9"/>
    <p:sldId id="279" r:id="rId10"/>
    <p:sldId id="265" r:id="rId11"/>
    <p:sldId id="264" r:id="rId12"/>
    <p:sldId id="283" r:id="rId13"/>
    <p:sldId id="281" r:id="rId14"/>
    <p:sldId id="282" r:id="rId15"/>
    <p:sldId id="267" r:id="rId16"/>
    <p:sldId id="277" r:id="rId17"/>
    <p:sldId id="263" r:id="rId18"/>
    <p:sldId id="268" r:id="rId19"/>
    <p:sldId id="285" r:id="rId20"/>
    <p:sldId id="284" r:id="rId21"/>
    <p:sldId id="28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9270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646BD-649E-4E75-9E71-DCB0F4CB83B3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9C701-5ED3-4F34-96A6-D48ECC924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056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3831916-91AF-4BF4-9CBE-E1E5ECA2A56B}" type="slidenum">
              <a:rPr lang="ru-RU" altLang="ru-RU">
                <a:latin typeface="Calibri" panose="020F0502020204030204" pitchFamily="34" charset="0"/>
              </a:rPr>
              <a:pPr eaLnBrk="1" hangingPunct="1"/>
              <a:t>5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80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02821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3F622-21A4-4AAE-8538-F05BB5126F2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473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3ABCE7-9165-4E2B-8BEB-385A79B45FE0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mtClean="0"/>
              <a:t>	В качестве ведущих направлений использования</a:t>
            </a:r>
            <a:r>
              <a:rPr lang="ru-RU" b="1" smtClean="0"/>
              <a:t> ИКТ-технологий </a:t>
            </a:r>
            <a:r>
              <a:rPr lang="ru-RU" smtClean="0"/>
              <a:t>на этой ступени обучения, как правило, выступают следующие.</a:t>
            </a:r>
          </a:p>
          <a:p>
            <a:pPr eaLnBrk="1" hangingPunct="1">
              <a:lnSpc>
                <a:spcPct val="90000"/>
              </a:lnSpc>
            </a:pPr>
            <a:endParaRPr lang="ru-RU" smtClean="0"/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b="1" smtClean="0"/>
              <a:t>ИСПОЛЬЗОВАНИЕ ИКТ</a:t>
            </a:r>
            <a:r>
              <a:rPr lang="ru-RU" smtClean="0"/>
              <a:t> для </a:t>
            </a:r>
            <a:r>
              <a:rPr lang="ru-RU" b="1" i="1" smtClean="0"/>
              <a:t>формирования первичных навыков работы с информацией </a:t>
            </a:r>
            <a:r>
              <a:rPr lang="ru-RU" smtClean="0"/>
              <a:t>– ее </a:t>
            </a:r>
            <a:r>
              <a:rPr lang="ru-RU" b="1" i="1" smtClean="0"/>
              <a:t>поиска и сортировки, упорядочивания и хранения</a:t>
            </a:r>
            <a:r>
              <a:rPr lang="ru-RU" smtClean="0"/>
              <a:t> – на основе таких универсальных учебных действий как </a:t>
            </a:r>
            <a:r>
              <a:rPr lang="ru-RU" i="1" smtClean="0"/>
              <a:t>классифицирование и маркировка с использование видовых и родовых связей</a:t>
            </a:r>
            <a:r>
              <a:rPr lang="ru-RU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	Важность и значимость этого направления, которое составляет основу таких важнейших операций как сравнение и обобщение, анализ и синтез, многократно вырастает сегодня, в эпоху глобальной информатизации, когда на первое место выступает такая характеристика информации как ее иерахичность.</a:t>
            </a:r>
          </a:p>
          <a:p>
            <a:pPr eaLnBrk="1" hangingPunct="1">
              <a:lnSpc>
                <a:spcPct val="90000"/>
              </a:lnSpc>
            </a:pPr>
            <a:endParaRPr lang="ru-RU" smtClean="0"/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b="1" smtClean="0"/>
              <a:t>ОСВОЕНИЕ ИКТ-СРЕДСТВ</a:t>
            </a:r>
            <a:r>
              <a:rPr lang="ru-RU" smtClean="0"/>
              <a:t> как одного из основных инструментов деятельности, приобретения навыков работы с</a:t>
            </a:r>
          </a:p>
          <a:p>
            <a:pPr lvl="2" eaLnBrk="1" hangingPunct="1">
              <a:lnSpc>
                <a:spcPct val="90000"/>
              </a:lnSpc>
              <a:buFontTx/>
              <a:buChar char="•"/>
            </a:pPr>
            <a:r>
              <a:rPr lang="ru-RU" b="1" i="1" smtClean="0"/>
              <a:t>общепользовательскими инструментами</a:t>
            </a:r>
            <a:r>
              <a:rPr lang="ru-RU" smtClean="0"/>
              <a:t> (и прежде всего, с </a:t>
            </a:r>
            <a:r>
              <a:rPr lang="ru-RU" i="1" smtClean="0"/>
              <a:t>текстовым редактором</a:t>
            </a:r>
            <a:r>
              <a:rPr lang="ru-RU" smtClean="0"/>
              <a:t> и </a:t>
            </a:r>
            <a:r>
              <a:rPr lang="ru-RU" i="1" smtClean="0"/>
              <a:t>редактором презентаций</a:t>
            </a:r>
            <a:r>
              <a:rPr lang="ru-RU" smtClean="0"/>
              <a:t>, </a:t>
            </a:r>
            <a:r>
              <a:rPr lang="ru-RU" i="1" smtClean="0"/>
              <a:t>динамическими таблицами</a:t>
            </a:r>
            <a:r>
              <a:rPr lang="ru-RU" smtClean="0"/>
              <a:t>);</a:t>
            </a:r>
          </a:p>
          <a:p>
            <a:pPr lvl="2" eaLnBrk="1" hangingPunct="1">
              <a:lnSpc>
                <a:spcPct val="90000"/>
              </a:lnSpc>
              <a:buFontTx/>
              <a:buChar char="•"/>
            </a:pPr>
            <a:r>
              <a:rPr lang="ru-RU" smtClean="0"/>
              <a:t>различными </a:t>
            </a:r>
            <a:r>
              <a:rPr lang="ru-RU" b="1" i="1" smtClean="0"/>
              <a:t>мультимедийными источниками</a:t>
            </a:r>
            <a:r>
              <a:rPr lang="ru-RU" smtClean="0"/>
              <a:t>;</a:t>
            </a:r>
          </a:p>
          <a:p>
            <a:pPr lvl="2" eaLnBrk="1" hangingPunct="1">
              <a:lnSpc>
                <a:spcPct val="90000"/>
              </a:lnSpc>
              <a:buFontTx/>
              <a:buChar char="•"/>
            </a:pPr>
            <a:r>
              <a:rPr lang="ru-RU" smtClean="0"/>
              <a:t>некоторыми </a:t>
            </a:r>
            <a:r>
              <a:rPr lang="ru-RU" b="1" i="1" smtClean="0"/>
              <a:t>инструментами коммуникации</a:t>
            </a:r>
            <a:r>
              <a:rPr lang="ru-RU" smtClean="0"/>
              <a:t> (и прежде всего – Интернетом). </a:t>
            </a:r>
          </a:p>
          <a:p>
            <a:pPr lvl="1" eaLnBrk="1" hangingPunct="1">
              <a:lnSpc>
                <a:spcPct val="90000"/>
              </a:lnSpc>
            </a:pPr>
            <a:endParaRPr lang="ru-RU" smtClean="0"/>
          </a:p>
          <a:p>
            <a:pPr eaLnBrk="1" hangingPunct="1">
              <a:lnSpc>
                <a:spcPct val="90000"/>
              </a:lnSpc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65217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4364" y="8685917"/>
            <a:ext cx="2972016" cy="4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D3C520D-055C-401E-AEDE-AF82E81BDC14}" type="slidenum">
              <a:rPr lang="ru-RU" sz="1200">
                <a:latin typeface="Arial" charset="0"/>
              </a:rPr>
              <a:pPr algn="r"/>
              <a:t>16</a:t>
            </a:fld>
            <a:endParaRPr lang="ru-RU" sz="120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40" tIns="45720" rIns="91440" bIns="45720"/>
          <a:lstStyle/>
          <a:p>
            <a:pPr eaLnBrk="1" hangingPunct="1"/>
            <a:r>
              <a:rPr lang="ru-RU" smtClean="0"/>
              <a:t>Сам алгоритм работы с текстом дети присваивают уже с первых школьных дней, если учитель делает это в системе. И дома , открывая любой учебник читают так сами – это организует деятельность каждого ученика. Задавая вопросы авторы и самому себе во время чтения, читатель учится общаться, развивая коммуникативные навыки. Извлекая любую информацию, человек становится богаче интеллектуально. А оценивая поступки литературных героев с точки зрения нравственных норм и правил,  учится оценивать ситуации и характеры людей с подобными качествами в жизни.</a:t>
            </a:r>
          </a:p>
        </p:txBody>
      </p:sp>
    </p:spTree>
    <p:extLst>
      <p:ext uri="{BB962C8B-B14F-4D97-AF65-F5344CB8AC3E}">
        <p14:creationId xmlns:p14="http://schemas.microsoft.com/office/powerpoint/2010/main" val="2615644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E327D04-3FFE-4ACA-8AF7-D5155EF10FA2}" type="slidenum">
              <a:rPr lang="ru-RU" altLang="ru-RU">
                <a:latin typeface="Calibri" panose="020F0502020204030204" pitchFamily="34" charset="0"/>
              </a:rPr>
              <a:pPr eaLnBrk="1" hangingPunct="1"/>
              <a:t>17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sz="1000" smtClean="0"/>
              <a:t>	Эти условия могут задаваться и описываться с помощью описания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000" smtClean="0"/>
              <a:t>образцов деятельности,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000" smtClean="0"/>
              <a:t>различных методических или дидактических средств,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000" smtClean="0"/>
              <a:t>последовательности выполняемых действий,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000" smtClean="0"/>
              <a:t>особенностей организации урока или иной единицы учебного процесса.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000" smtClean="0"/>
              <a:t>	Можно также использовать понятие </a:t>
            </a:r>
            <a:r>
              <a:rPr lang="ru-RU" altLang="ru-RU" sz="1000" i="1" smtClean="0"/>
              <a:t>учебной ситуации</a:t>
            </a:r>
            <a:r>
              <a:rPr lang="ru-RU" altLang="ru-RU" sz="1000" smtClean="0"/>
              <a:t> как особой структурной единицы учебной деятельности, содержащей ее полный замкнутый цикл.</a:t>
            </a:r>
          </a:p>
          <a:p>
            <a:pPr eaLnBrk="1" hangingPunct="1">
              <a:lnSpc>
                <a:spcPct val="90000"/>
              </a:lnSpc>
            </a:pPr>
            <a:endParaRPr lang="ru-RU" altLang="ru-RU" sz="100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1000" smtClean="0"/>
              <a:t>	</a:t>
            </a:r>
            <a:r>
              <a:rPr lang="ru-RU" altLang="ru-RU" sz="1000" b="1" smtClean="0"/>
              <a:t>Учебная ситуация – это такая особая единица учебного процесса, в которой дети с помощью учителя</a:t>
            </a:r>
            <a:endParaRPr lang="ru-RU" altLang="ru-RU" sz="1000" smtClean="0"/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000" smtClean="0"/>
              <a:t>обнаруживают предмет свого действия,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000" smtClean="0"/>
              <a:t>исследуют его, совершая разнообразные учебные действия,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000" smtClean="0"/>
              <a:t>преобразуют его, например, переформулируют, или предлагают свое описание и т.д.,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000" smtClean="0"/>
              <a:t>частично – запоминают.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000" smtClean="0"/>
              <a:t>	При этом изучаемый </a:t>
            </a:r>
            <a:r>
              <a:rPr lang="ru-RU" altLang="ru-RU" sz="1000" i="1" smtClean="0"/>
              <a:t>учебный материал</a:t>
            </a:r>
            <a:r>
              <a:rPr lang="ru-RU" altLang="ru-RU" sz="1000" smtClean="0"/>
              <a:t> выступает как материал для создания учебной ситуации, в которой, совершая некоторые </a:t>
            </a:r>
            <a:r>
              <a:rPr lang="ru-RU" altLang="ru-RU" sz="1000" i="1" smtClean="0"/>
              <a:t>специфичные для данного учебного предмета действия</a:t>
            </a:r>
            <a:r>
              <a:rPr lang="ru-RU" altLang="ru-RU" sz="1000" smtClean="0"/>
              <a:t>, </a:t>
            </a:r>
            <a:r>
              <a:rPr lang="ru-RU" altLang="ru-RU" sz="1000" b="1" smtClean="0"/>
              <a:t>ребенок осваивает характерные для данной области способы действия, т.е. приобретает некоторые способности</a:t>
            </a:r>
            <a:r>
              <a:rPr lang="ru-RU" altLang="ru-RU" sz="100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000" smtClean="0"/>
              <a:t>	Отбор и использование учебных ситуаций встраивается в логику традиционного учебного процесса, позволяя не противопоставлять «ЗУНовскую» и «деятельностную» парадигмы друг другу, а напротив, формировать у каждого ученика </a:t>
            </a:r>
            <a:r>
              <a:rPr lang="ru-RU" altLang="ru-RU" sz="1000" i="1" smtClean="0"/>
              <a:t>индивидуальные средства и способы действий</a:t>
            </a:r>
            <a:r>
              <a:rPr lang="ru-RU" altLang="ru-RU" sz="1000" smtClean="0"/>
              <a:t>, позволяющие ему быть «компетентным» в различных сферах культуры, каждая из которых предполагает </a:t>
            </a:r>
            <a:r>
              <a:rPr lang="ru-RU" altLang="ru-RU" sz="1000" b="1" i="1" smtClean="0"/>
              <a:t>особый способ действий относительно специфического содержания</a:t>
            </a:r>
            <a:r>
              <a:rPr lang="ru-RU" altLang="ru-RU" sz="100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2182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40" tIns="45720" rIns="91440" bIns="45720"/>
          <a:lstStyle/>
          <a:p>
            <a:pPr eaLnBrk="1" hangingPunct="1"/>
            <a:r>
              <a:rPr lang="ru-RU" dirty="0" smtClean="0"/>
              <a:t>* Важнейшую роль в технологии оценки учебных успехов играет правило самооценки. Его применение позволяет научить каждого ученика алгоритму своей самооценки. Учеба становится комфортной, когда ученик четко понимает, что надо делать и сам ставит себе отметку.</a:t>
            </a:r>
          </a:p>
        </p:txBody>
      </p:sp>
      <p:sp>
        <p:nvSpPr>
          <p:cNvPr id="54276" name="Номер слайда 3"/>
          <p:cNvSpPr txBox="1">
            <a:spLocks noGrp="1"/>
          </p:cNvSpPr>
          <p:nvPr/>
        </p:nvSpPr>
        <p:spPr bwMode="auto">
          <a:xfrm>
            <a:off x="3884364" y="8685917"/>
            <a:ext cx="2972016" cy="4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8B356C-6420-4074-B48F-C09220A87245}" type="slidenum">
              <a:rPr lang="ru-RU" sz="1200">
                <a:latin typeface="Arial" charset="0"/>
              </a:rPr>
              <a:pPr algn="r"/>
              <a:t>18</a:t>
            </a:fld>
            <a:endParaRPr lang="ru-RU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898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4364" y="8685917"/>
            <a:ext cx="2972016" cy="4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9FEACAC-3FBF-4DEA-8817-B7630BEBD56C}" type="slidenum">
              <a:rPr lang="ru-RU" sz="1200">
                <a:latin typeface="Arial" charset="0"/>
              </a:rPr>
              <a:pPr algn="r"/>
              <a:t>6</a:t>
            </a:fld>
            <a:endParaRPr lang="ru-RU" sz="120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40" tIns="45720" rIns="91440" bIns="45720"/>
          <a:lstStyle/>
          <a:p>
            <a:pPr eaLnBrk="1" hangingPunct="1"/>
            <a:r>
              <a:rPr lang="ru-RU" smtClean="0"/>
              <a:t>Попробуем сравнить две структуры уроков. Пройдем по всем этапам урока и проследим, есть ли соответствие между ними? Стрелки дают нам подсказку. Что выделено цветом? Почему? Чему обучает проблемный диалог?</a:t>
            </a:r>
          </a:p>
          <a:p>
            <a:pPr eaLnBrk="1" hangingPunct="1"/>
            <a:r>
              <a:rPr lang="ru-RU" smtClean="0"/>
              <a:t>* Главное отличие проблемного диалога – участие детей в открытии знаний и соответствие структуры урока алгоритму решения проблем в жизни.</a:t>
            </a:r>
          </a:p>
        </p:txBody>
      </p:sp>
    </p:spTree>
    <p:extLst>
      <p:ext uri="{BB962C8B-B14F-4D97-AF65-F5344CB8AC3E}">
        <p14:creationId xmlns:p14="http://schemas.microsoft.com/office/powerpoint/2010/main" val="448308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884364" y="8685917"/>
            <a:ext cx="2972016" cy="4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30EDE9C-D66C-47CC-9DC5-DF95DD99BE3A}" type="slidenum">
              <a:rPr lang="ru-RU" sz="1200">
                <a:latin typeface="Arial" charset="0"/>
              </a:rPr>
              <a:pPr algn="r"/>
              <a:t>7</a:t>
            </a:fld>
            <a:endParaRPr lang="ru-RU" sz="120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40" tIns="45720" rIns="91440" bIns="45720"/>
          <a:lstStyle/>
          <a:p>
            <a:pPr eaLnBrk="1" hangingPunct="1"/>
            <a:r>
              <a:rPr lang="ru-RU" smtClean="0"/>
              <a:t>Как Вы думаете, развивает ли проблемный диалог общеучебные умения? А какие?</a:t>
            </a:r>
          </a:p>
          <a:p>
            <a:pPr eaLnBrk="1" hangingPunct="1"/>
            <a:endParaRPr lang="ru-RU" smtClean="0"/>
          </a:p>
          <a:p>
            <a:pPr eaLnBrk="1" hangingPunct="1"/>
            <a:r>
              <a:rPr lang="ru-RU" smtClean="0"/>
              <a:t>* Проблемный диалог способствует развитию всех групп общеучебных умений. Работая по алгоритму каждый день ребенок приучается планировать свои действия, а это прежде всего – организационные умения. Доказывая свою точку зрения, принимая или отвергая другую ученики учатся договариваться, а это – коммуникативные умения. Для оценки информации или ее отбора надо вспоминать что известно по той или иной проблеме, о том или ином понятии – это система развития интеллектуальных умений. случае, если приходится разбираться в системе нравственных ценностей – это развитие оценочных умений.</a:t>
            </a:r>
          </a:p>
        </p:txBody>
      </p:sp>
    </p:spTree>
    <p:extLst>
      <p:ext uri="{BB962C8B-B14F-4D97-AF65-F5344CB8AC3E}">
        <p14:creationId xmlns:p14="http://schemas.microsoft.com/office/powerpoint/2010/main" val="3158939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9118ED-D05C-4BA4-9EAA-A11288413503}" type="slidenum">
              <a:rPr lang="ru-RU" altLang="ru-RU">
                <a:latin typeface="Calibri" panose="020F0502020204030204" pitchFamily="34" charset="0"/>
              </a:rPr>
              <a:pPr eaLnBrk="1" hangingPunct="1"/>
              <a:t>8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sz="1000" smtClean="0"/>
              <a:t>	Эти условия могут задаваться и описываться с помощью описания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000" smtClean="0"/>
              <a:t>образцов деятельности,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000" smtClean="0"/>
              <a:t>различных методических или дидактических средств,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000" smtClean="0"/>
              <a:t>последовательности выполняемых действий,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000" smtClean="0"/>
              <a:t>особенностей организации урока или иной единицы учебного процесса.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000" smtClean="0"/>
              <a:t>	Можно также использовать понятие </a:t>
            </a:r>
            <a:r>
              <a:rPr lang="ru-RU" altLang="ru-RU" sz="1000" i="1" smtClean="0"/>
              <a:t>учебной ситуации</a:t>
            </a:r>
            <a:r>
              <a:rPr lang="ru-RU" altLang="ru-RU" sz="1000" smtClean="0"/>
              <a:t> как особой структурной единицы учебной деятельности, содержащей ее полный замкнутый цикл.</a:t>
            </a:r>
          </a:p>
          <a:p>
            <a:pPr eaLnBrk="1" hangingPunct="1">
              <a:lnSpc>
                <a:spcPct val="90000"/>
              </a:lnSpc>
            </a:pPr>
            <a:endParaRPr lang="ru-RU" altLang="ru-RU" sz="100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1000" smtClean="0"/>
              <a:t>	</a:t>
            </a:r>
            <a:r>
              <a:rPr lang="ru-RU" altLang="ru-RU" sz="1000" b="1" smtClean="0"/>
              <a:t>Учебная ситуация – это такая особая единица учебного процесса, в которой дети с помощью учителя</a:t>
            </a:r>
            <a:endParaRPr lang="ru-RU" altLang="ru-RU" sz="1000" smtClean="0"/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000" smtClean="0"/>
              <a:t>обнаруживают предмет свого действия,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000" smtClean="0"/>
              <a:t>исследуют его, совершая разнообразные учебные действия,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000" smtClean="0"/>
              <a:t>преобразуют его, например, переформулируют, или предлагают свое описание и т.д.,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altLang="ru-RU" sz="1000" smtClean="0"/>
              <a:t>частично – запоминают.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000" smtClean="0"/>
              <a:t>	При этом изучаемый </a:t>
            </a:r>
            <a:r>
              <a:rPr lang="ru-RU" altLang="ru-RU" sz="1000" i="1" smtClean="0"/>
              <a:t>учебный материал</a:t>
            </a:r>
            <a:r>
              <a:rPr lang="ru-RU" altLang="ru-RU" sz="1000" smtClean="0"/>
              <a:t> выступает как материал для создания учебной ситуации, в которой, совершая некоторые </a:t>
            </a:r>
            <a:r>
              <a:rPr lang="ru-RU" altLang="ru-RU" sz="1000" i="1" smtClean="0"/>
              <a:t>специфичные для данного учебного предмета действия</a:t>
            </a:r>
            <a:r>
              <a:rPr lang="ru-RU" altLang="ru-RU" sz="1000" smtClean="0"/>
              <a:t>, </a:t>
            </a:r>
            <a:r>
              <a:rPr lang="ru-RU" altLang="ru-RU" sz="1000" b="1" smtClean="0"/>
              <a:t>ребенок осваивает характерные для данной области способы действия, т.е. приобретает некоторые способности</a:t>
            </a:r>
            <a:r>
              <a:rPr lang="ru-RU" altLang="ru-RU" sz="100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000" smtClean="0"/>
              <a:t>	Отбор и использование учебных ситуаций встраивается в логику традиционного учебного процесса, позволяя не противопоставлять «ЗУНовскую» и «деятельностную» парадигмы друг другу, а напротив, формировать у каждого ученика </a:t>
            </a:r>
            <a:r>
              <a:rPr lang="ru-RU" altLang="ru-RU" sz="1000" i="1" smtClean="0"/>
              <a:t>индивидуальные средства и способы действий</a:t>
            </a:r>
            <a:r>
              <a:rPr lang="ru-RU" altLang="ru-RU" sz="1000" smtClean="0"/>
              <a:t>, позволяющие ему быть «компетентным» в различных сферах культуры, каждая из которых предполагает </a:t>
            </a:r>
            <a:r>
              <a:rPr lang="ru-RU" altLang="ru-RU" sz="1000" b="1" i="1" smtClean="0"/>
              <a:t>особый способ действий относительно специфического содержания</a:t>
            </a:r>
            <a:r>
              <a:rPr lang="ru-RU" altLang="ru-RU" sz="100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6386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4364" y="8685917"/>
            <a:ext cx="2972016" cy="4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43612FE-E5AB-48E4-B50B-2F256E5BFCA5}" type="slidenum">
              <a:rPr lang="ru-RU" sz="1200">
                <a:latin typeface="Arial" charset="0"/>
              </a:rPr>
              <a:pPr algn="r"/>
              <a:t>9</a:t>
            </a:fld>
            <a:endParaRPr lang="ru-RU" sz="120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40" tIns="45720" rIns="91440" bIns="45720"/>
          <a:lstStyle/>
          <a:p>
            <a:pPr eaLnBrk="1" hangingPunct="1"/>
            <a:r>
              <a:rPr lang="ru-RU" smtClean="0"/>
              <a:t>Сам алгоритм работы с текстом дети присваивают уже с первых школьных дней, если учитель делает это в системе. И дома , открывая любой учебник читают так сами – это организует деятельность каждого ученика. Задавая вопросы авторы и самому себе во время чтения, читатель учится общаться, развивая коммуникативные навыки. Извлекая любую информацию, человек становится богаче интеллектуально. А оценивая поступки литературных героев с точки зрения нравственных норм и правил,  учится оценивать ситуации и характеры людей с подобными качествами в жизни.</a:t>
            </a:r>
          </a:p>
        </p:txBody>
      </p:sp>
    </p:spTree>
    <p:extLst>
      <p:ext uri="{BB962C8B-B14F-4D97-AF65-F5344CB8AC3E}">
        <p14:creationId xmlns:p14="http://schemas.microsoft.com/office/powerpoint/2010/main" val="2732999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C88D8E-1825-449C-AF63-62EE79AB09E6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68" y="4343695"/>
            <a:ext cx="5030064" cy="4113916"/>
          </a:xfrm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000" dirty="0" smtClean="0"/>
              <a:t>	Эти условия могут задаваться и описываться с помощью описания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000" dirty="0" smtClean="0"/>
              <a:t>образцов деятельности,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000" dirty="0" smtClean="0"/>
              <a:t>различных методических или дидактических средств,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000" dirty="0" smtClean="0"/>
              <a:t>последовательности выполняемых действий,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000" dirty="0" smtClean="0"/>
              <a:t>особенностей организации урока или иной единицы учебного процесса. </a:t>
            </a:r>
          </a:p>
          <a:p>
            <a:pPr eaLnBrk="1" hangingPunct="1">
              <a:lnSpc>
                <a:spcPct val="90000"/>
              </a:lnSpc>
            </a:pPr>
            <a:r>
              <a:rPr lang="ru-RU" sz="1000" dirty="0" smtClean="0"/>
              <a:t>	Можно также использовать понятие </a:t>
            </a:r>
            <a:r>
              <a:rPr lang="ru-RU" sz="1000" i="1" dirty="0" smtClean="0"/>
              <a:t>учебной ситуации</a:t>
            </a:r>
            <a:r>
              <a:rPr lang="ru-RU" sz="1000" dirty="0" smtClean="0"/>
              <a:t> как особой структурной единицы учебной деятельности, содержащей ее полный замкнутый цикл.</a:t>
            </a:r>
          </a:p>
          <a:p>
            <a:pPr eaLnBrk="1" hangingPunct="1">
              <a:lnSpc>
                <a:spcPct val="90000"/>
              </a:lnSpc>
            </a:pPr>
            <a:endParaRPr lang="ru-RU" sz="1000" dirty="0" smtClean="0"/>
          </a:p>
          <a:p>
            <a:pPr eaLnBrk="1" hangingPunct="1">
              <a:lnSpc>
                <a:spcPct val="90000"/>
              </a:lnSpc>
            </a:pPr>
            <a:r>
              <a:rPr lang="ru-RU" sz="1000" dirty="0" smtClean="0"/>
              <a:t>	</a:t>
            </a:r>
            <a:r>
              <a:rPr lang="ru-RU" sz="1000" b="1" dirty="0" smtClean="0"/>
              <a:t>Учебная ситуация – это такая особая единица учебного процесса, в которой дети с помощью учителя</a:t>
            </a:r>
            <a:endParaRPr lang="ru-RU" sz="1000" dirty="0" smtClean="0"/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000" dirty="0" smtClean="0"/>
              <a:t>обнаруживают предмет </a:t>
            </a:r>
            <a:r>
              <a:rPr lang="ru-RU" sz="1000" dirty="0" err="1" smtClean="0"/>
              <a:t>свого</a:t>
            </a:r>
            <a:r>
              <a:rPr lang="ru-RU" sz="1000" dirty="0" smtClean="0"/>
              <a:t> действия,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000" dirty="0" smtClean="0"/>
              <a:t>исследуют его, совершая разнообразные учебные действия,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000" dirty="0" smtClean="0"/>
              <a:t>преобразуют его, например, переформулируют, или предлагают свое описание и т.д.,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ru-RU" sz="1000" dirty="0" smtClean="0"/>
              <a:t>частично – запоминают. </a:t>
            </a:r>
          </a:p>
          <a:p>
            <a:pPr eaLnBrk="1" hangingPunct="1">
              <a:lnSpc>
                <a:spcPct val="90000"/>
              </a:lnSpc>
            </a:pPr>
            <a:r>
              <a:rPr lang="ru-RU" sz="1000" dirty="0" smtClean="0"/>
              <a:t>	При этом изучаемый </a:t>
            </a:r>
            <a:r>
              <a:rPr lang="ru-RU" sz="1000" i="1" dirty="0" smtClean="0"/>
              <a:t>учебный материал</a:t>
            </a:r>
            <a:r>
              <a:rPr lang="ru-RU" sz="1000" dirty="0" smtClean="0"/>
              <a:t> выступает как материал для создания учебной ситуации, в которой, совершая некоторые </a:t>
            </a:r>
            <a:r>
              <a:rPr lang="ru-RU" sz="1000" i="1" dirty="0" smtClean="0"/>
              <a:t>специфичные для данного учебного предмета действия</a:t>
            </a:r>
            <a:r>
              <a:rPr lang="ru-RU" sz="1000" dirty="0" smtClean="0"/>
              <a:t>, </a:t>
            </a:r>
            <a:r>
              <a:rPr lang="ru-RU" sz="1000" b="1" dirty="0" smtClean="0"/>
              <a:t>ребенок осваивает характерные для данной области способы действия, т.е. приобретает некоторые способности</a:t>
            </a:r>
            <a:r>
              <a:rPr lang="ru-RU" sz="100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ru-RU" sz="1000" dirty="0" smtClean="0"/>
              <a:t>	Отбор и использование учебных ситуаций встраивается в логику традиционного учебного процесса, позволяя не противопоставлять «</a:t>
            </a:r>
            <a:r>
              <a:rPr lang="ru-RU" sz="1000" dirty="0" err="1" smtClean="0"/>
              <a:t>ЗУНовскую</a:t>
            </a:r>
            <a:r>
              <a:rPr lang="ru-RU" sz="1000" dirty="0" smtClean="0"/>
              <a:t>» и «</a:t>
            </a:r>
            <a:r>
              <a:rPr lang="ru-RU" sz="1000" dirty="0" err="1" smtClean="0"/>
              <a:t>деятельностную</a:t>
            </a:r>
            <a:r>
              <a:rPr lang="ru-RU" sz="1000" dirty="0" smtClean="0"/>
              <a:t>» парадигмы друг другу, а напротив, формировать у каждого ученика </a:t>
            </a:r>
            <a:r>
              <a:rPr lang="ru-RU" sz="1000" i="1" dirty="0" smtClean="0"/>
              <a:t>индивидуальные средства и способы действий</a:t>
            </a:r>
            <a:r>
              <a:rPr lang="ru-RU" sz="1000" dirty="0" smtClean="0"/>
              <a:t>, позволяющие ему быть «компетентным» в различных сферах культуры, каждая из которых предполагает </a:t>
            </a:r>
            <a:r>
              <a:rPr lang="ru-RU" sz="1000" b="1" i="1" dirty="0" smtClean="0"/>
              <a:t>особый способ действий относительно специфического содержания</a:t>
            </a:r>
            <a:r>
              <a:rPr lang="ru-RU" sz="1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2774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28E02B6-CF35-4355-8DF1-BFE0C8061C01}" type="slidenum">
              <a:rPr lang="ru-RU" altLang="ru-RU">
                <a:latin typeface="Calibri" panose="020F0502020204030204" pitchFamily="34" charset="0"/>
              </a:rPr>
              <a:pPr eaLnBrk="1" hangingPunct="1"/>
              <a:t>11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Одним из удачных примеров проектной деятельности в ходе обучения русскому языку (клавиатурному письму, алфавиту) является  проект «Моя первая записная книжка».</a:t>
            </a:r>
          </a:p>
          <a:p>
            <a:pPr eaLnBrk="1" hangingPunct="1"/>
            <a:r>
              <a:rPr lang="ru-RU" altLang="ru-RU" smtClean="0"/>
              <a:t>Подготовка различных плакатов, памяток, моделей, организация и проведение выставок, викторин, конкурсов, спектаклей, проведение мини-исследований, предусматривающих обязательную презентацию полученных результатов – вот далеко не полный список примеров проектной деятельности в начальной школе. </a:t>
            </a:r>
          </a:p>
        </p:txBody>
      </p:sp>
    </p:spTree>
    <p:extLst>
      <p:ext uri="{BB962C8B-B14F-4D97-AF65-F5344CB8AC3E}">
        <p14:creationId xmlns:p14="http://schemas.microsoft.com/office/powerpoint/2010/main" val="180226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84364" y="8685917"/>
            <a:ext cx="2972016" cy="4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070A411-074F-4DE1-AFF6-C28B0FFC4D1C}" type="slidenum">
              <a:rPr lang="ru-RU" sz="1200">
                <a:latin typeface="Arial" charset="0"/>
              </a:rPr>
              <a:pPr algn="r"/>
              <a:t>12</a:t>
            </a:fld>
            <a:endParaRPr lang="ru-RU" sz="1200">
              <a:latin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40" tIns="45720" rIns="91440" bIns="45720"/>
          <a:lstStyle/>
          <a:p>
            <a:pPr eaLnBrk="1" hangingPunct="1"/>
            <a:r>
              <a:rPr lang="ru-RU" smtClean="0"/>
              <a:t>Сам алгоритм работы с текстом дети присваивают уже с первых школьных дней, если учитель делает это в системе. И дома , открывая любой учебник читают так сами – это организует деятельность каждого ученика. Задавая вопросы авторы и самому себе во время чтения, читатель учится общаться, развивая коммуникативные навыки. Извлекая любую информацию, человек становится богаче интеллектуально. А оценивая поступки литературных героев с точки зрения нравственных норм и правил,  учится оценивать ситуации и характеры людей с подобными качествами в жизни.</a:t>
            </a:r>
          </a:p>
        </p:txBody>
      </p:sp>
    </p:spTree>
    <p:extLst>
      <p:ext uri="{BB962C8B-B14F-4D97-AF65-F5344CB8AC3E}">
        <p14:creationId xmlns:p14="http://schemas.microsoft.com/office/powerpoint/2010/main" val="1574473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28E02B6-CF35-4355-8DF1-BFE0C8061C01}" type="slidenum">
              <a:rPr lang="ru-RU" altLang="ru-RU">
                <a:latin typeface="Calibri" panose="020F0502020204030204" pitchFamily="34" charset="0"/>
              </a:rPr>
              <a:pPr eaLnBrk="1" hangingPunct="1"/>
              <a:t>13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Одним из удачных примеров проектной деятельности в ходе обучения русскому языку (клавиатурному письму, алфавиту) является  проект «Моя первая записная книжка».</a:t>
            </a:r>
          </a:p>
          <a:p>
            <a:pPr eaLnBrk="1" hangingPunct="1"/>
            <a:r>
              <a:rPr lang="ru-RU" altLang="ru-RU" smtClean="0"/>
              <a:t>Подготовка различных плакатов, памяток, моделей, организация и проведение выставок, викторин, конкурсов, спектаклей, проведение мини-исследований, предусматривающих обязательную презентацию полученных результатов – вот далеко не полный список примеров проектной деятельности в начальной школе. </a:t>
            </a:r>
          </a:p>
        </p:txBody>
      </p:sp>
    </p:spTree>
    <p:extLst>
      <p:ext uri="{BB962C8B-B14F-4D97-AF65-F5344CB8AC3E}">
        <p14:creationId xmlns:p14="http://schemas.microsoft.com/office/powerpoint/2010/main" val="1441389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47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22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3247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77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151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5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38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989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96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74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081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13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129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06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767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50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00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7454" y="1535449"/>
            <a:ext cx="8519293" cy="1105353"/>
          </a:xfrm>
        </p:spPr>
        <p:txBody>
          <a:bodyPr/>
          <a:lstStyle/>
          <a:p>
            <a:pPr algn="ctr"/>
            <a:r>
              <a:rPr lang="ru-RU" sz="3600" dirty="0" smtClean="0"/>
              <a:t>Конкурсное задание </a:t>
            </a:r>
            <a:br>
              <a:rPr lang="ru-RU" sz="3600" dirty="0" smtClean="0"/>
            </a:br>
            <a:r>
              <a:rPr lang="ru-RU" sz="3600" dirty="0" smtClean="0"/>
              <a:t>«Методический семинар»</a:t>
            </a:r>
            <a:endParaRPr lang="ru-RU" sz="3600" dirty="0"/>
          </a:p>
        </p:txBody>
      </p:sp>
      <p:sp>
        <p:nvSpPr>
          <p:cNvPr id="7" name="Rectangle 122"/>
          <p:cNvSpPr>
            <a:spLocks noChangeArrowheads="1"/>
          </p:cNvSpPr>
          <p:nvPr/>
        </p:nvSpPr>
        <p:spPr bwMode="auto">
          <a:xfrm>
            <a:off x="3466347" y="5161885"/>
            <a:ext cx="54006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квалификационной категории</a:t>
            </a:r>
          </a:p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Салахова </a:t>
            </a:r>
            <a:r>
              <a:rPr lang="ru-RU" altLang="ru-RU" b="1" dirty="0" err="1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Гульфия</a:t>
            </a:r>
            <a:r>
              <a:rPr lang="ru-RU" altLang="ru-RU" b="1" dirty="0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Асхатовна</a:t>
            </a:r>
            <a:endParaRPr lang="ru-RU" altLang="ru-RU" b="1" dirty="0" smtClean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Валентина\Desktop\Downloads\елика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057" y="243180"/>
            <a:ext cx="1057656" cy="9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2906713" y="647700"/>
            <a:ext cx="51427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Всероссийский</a:t>
            </a: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конкурс «Учитель года</a:t>
            </a:r>
            <a:r>
              <a:rPr kumimoji="0" lang="ru-RU" altLang="ru-RU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kumimoji="0" lang="en-US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4" r="9440"/>
          <a:stretch/>
        </p:blipFill>
        <p:spPr bwMode="auto">
          <a:xfrm>
            <a:off x="147891" y="3702337"/>
            <a:ext cx="3318456" cy="253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14193" y="351262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</a:rPr>
              <a:t>Моё </a:t>
            </a:r>
            <a:r>
              <a:rPr lang="ru-RU" b="1" dirty="0" smtClean="0">
                <a:latin typeface="Times New Roman" panose="02020603050405020304" pitchFamily="18" charset="0"/>
              </a:rPr>
              <a:t>кредо:  «Посредственный учитель излагает</a:t>
            </a:r>
            <a:r>
              <a:rPr lang="ru-RU" b="1" dirty="0">
                <a:latin typeface="Times New Roman" panose="02020603050405020304" pitchFamily="18" charset="0"/>
              </a:rPr>
              <a:t>. Хороший учитель объясняет. Выдающийся учитель показывает. Великий учитель </a:t>
            </a:r>
            <a:r>
              <a:rPr lang="ru-RU" b="1" dirty="0" smtClean="0">
                <a:latin typeface="Times New Roman" panose="02020603050405020304" pitchFamily="18" charset="0"/>
              </a:rPr>
              <a:t>вдохновляет».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034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3863976" y="2960688"/>
            <a:ext cx="6804025" cy="1116012"/>
          </a:xfrm>
        </p:spPr>
        <p:txBody>
          <a:bodyPr>
            <a:normAutofit lnSpcReduction="10000"/>
          </a:bodyPr>
          <a:lstStyle/>
          <a:p>
            <a:pPr marL="609600" indent="12700" algn="ctr">
              <a:spcAft>
                <a:spcPct val="20000"/>
              </a:spcAft>
              <a:buClr>
                <a:schemeClr val="tx1"/>
              </a:buClr>
              <a:buNone/>
              <a:defRPr/>
            </a:pP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Технология игровой деятельности</a:t>
            </a:r>
            <a:endParaRPr lang="ru-RU" sz="3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5412822" y="1501129"/>
            <a:ext cx="3708400" cy="13335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600700" y="1610224"/>
            <a:ext cx="3330575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/>
            <a:r>
              <a:rPr lang="ru-RU" sz="1600" b="1" i="1" dirty="0">
                <a:latin typeface="Arial" charset="0"/>
              </a:rPr>
              <a:t>Между обучением и психическим</a:t>
            </a:r>
          </a:p>
          <a:p>
            <a:pPr algn="ctr" eaLnBrk="0" hangingPunct="0"/>
            <a:r>
              <a:rPr lang="ru-RU" sz="1600" b="1" i="1" dirty="0">
                <a:latin typeface="Arial" charset="0"/>
              </a:rPr>
              <a:t>развитием человека всегда</a:t>
            </a:r>
          </a:p>
          <a:p>
            <a:pPr algn="ctr" eaLnBrk="0" hangingPunct="0"/>
            <a:r>
              <a:rPr lang="ru-RU" sz="1600" b="1" i="1" dirty="0">
                <a:latin typeface="Arial" charset="0"/>
              </a:rPr>
              <a:t>стоит его деятельность</a:t>
            </a:r>
            <a:r>
              <a:rPr lang="ru-RU" dirty="0">
                <a:solidFill>
                  <a:srgbClr val="000066"/>
                </a:solidFill>
                <a:latin typeface="Arial" charset="0"/>
              </a:rPr>
              <a:t> </a:t>
            </a:r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1758157" y="4567238"/>
            <a:ext cx="4211638" cy="1323975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ru-RU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7535863" y="5229226"/>
            <a:ext cx="26289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609600" indent="12700" eaLnBrk="0" hangingPunct="0">
              <a:spcBef>
                <a:spcPct val="5000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063749" y="4765183"/>
            <a:ext cx="4005329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 hangingPunct="0"/>
            <a:r>
              <a:rPr lang="ru-RU" sz="1600" b="1" i="1" dirty="0">
                <a:latin typeface="Arial" charset="0"/>
              </a:rPr>
              <a:t>образовательная задача</a:t>
            </a:r>
          </a:p>
          <a:p>
            <a:pPr algn="ctr" eaLnBrk="0" hangingPunct="0"/>
            <a:r>
              <a:rPr lang="ru-RU" sz="1600" b="1" i="1" dirty="0">
                <a:latin typeface="Arial" charset="0"/>
              </a:rPr>
              <a:t>состоит в организации условий, </a:t>
            </a:r>
            <a:r>
              <a:rPr lang="ru-RU" sz="1600" b="1" i="1" dirty="0" err="1" smtClean="0">
                <a:latin typeface="Arial" charset="0"/>
              </a:rPr>
              <a:t>спровоцирующих</a:t>
            </a:r>
            <a:r>
              <a:rPr lang="ru-RU" sz="1600" b="1" i="1" dirty="0" smtClean="0">
                <a:latin typeface="Arial" charset="0"/>
              </a:rPr>
              <a:t> </a:t>
            </a:r>
            <a:r>
              <a:rPr lang="ru-RU" sz="1600" b="1" i="1" dirty="0">
                <a:latin typeface="Arial" charset="0"/>
              </a:rPr>
              <a:t>детское действие</a:t>
            </a:r>
            <a:r>
              <a:rPr lang="ru-RU" sz="1600" b="1" i="1" dirty="0">
                <a:solidFill>
                  <a:srgbClr val="000066"/>
                </a:solidFill>
                <a:latin typeface="Arial" charset="0"/>
              </a:rPr>
              <a:t> 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2063749" y="269875"/>
            <a:ext cx="66246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бразовательные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технологии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67230">
            <a:off x="7066692" y="3698791"/>
            <a:ext cx="4109060" cy="343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3" y="1669312"/>
            <a:ext cx="3282499" cy="2461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t="26318" r="31286" b="22431"/>
          <a:stretch/>
        </p:blipFill>
        <p:spPr>
          <a:xfrm>
            <a:off x="9435073" y="90195"/>
            <a:ext cx="2434108" cy="2292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215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1" name="Rectangle 3"/>
          <p:cNvSpPr>
            <a:spLocks noChangeArrowheads="1"/>
          </p:cNvSpPr>
          <p:nvPr/>
        </p:nvSpPr>
        <p:spPr bwMode="auto">
          <a:xfrm>
            <a:off x="4943476" y="1665288"/>
            <a:ext cx="3205163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SzPct val="65000"/>
              <a:defRPr/>
            </a:pPr>
            <a:r>
              <a:rPr lang="ru-RU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ПРОЕКТНАЯ</a:t>
            </a:r>
            <a:endParaRPr lang="ru-RU" sz="28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609600" indent="-609600" algn="ctr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SzPct val="65000"/>
              <a:defRPr/>
            </a:pPr>
            <a:r>
              <a:rPr lang="ru-RU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ДЕЯТЕЛЬНОСТЬ</a:t>
            </a:r>
          </a:p>
        </p:txBody>
      </p:sp>
      <p:sp>
        <p:nvSpPr>
          <p:cNvPr id="22531" name="AutoShape 4"/>
          <p:cNvSpPr>
            <a:spLocks noChangeArrowheads="1"/>
          </p:cNvSpPr>
          <p:nvPr/>
        </p:nvSpPr>
        <p:spPr bwMode="auto">
          <a:xfrm>
            <a:off x="9953602" y="1270690"/>
            <a:ext cx="2248338" cy="1704329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 u="sng" dirty="0"/>
              <a:t>Триада</a:t>
            </a:r>
            <a:r>
              <a:rPr lang="ru-RU" altLang="ru-RU" b="1" dirty="0"/>
              <a:t>:</a:t>
            </a:r>
          </a:p>
          <a:p>
            <a:pPr algn="ctr"/>
            <a:r>
              <a:rPr lang="ru-RU" altLang="ru-RU" b="1" i="1" dirty="0"/>
              <a:t>замысел-</a:t>
            </a:r>
          </a:p>
          <a:p>
            <a:pPr algn="ctr"/>
            <a:r>
              <a:rPr lang="ru-RU" altLang="ru-RU" b="1" i="1" dirty="0"/>
              <a:t>-реализация-</a:t>
            </a:r>
          </a:p>
          <a:p>
            <a:pPr algn="ctr"/>
            <a:r>
              <a:rPr lang="ru-RU" altLang="ru-RU" b="1" i="1" dirty="0"/>
              <a:t>-продукт</a:t>
            </a:r>
          </a:p>
        </p:txBody>
      </p:sp>
      <p:sp>
        <p:nvSpPr>
          <p:cNvPr id="22532" name="AutoShape 5"/>
          <p:cNvSpPr>
            <a:spLocks noChangeArrowheads="1"/>
          </p:cNvSpPr>
          <p:nvPr/>
        </p:nvSpPr>
        <p:spPr bwMode="auto">
          <a:xfrm>
            <a:off x="579886" y="2548514"/>
            <a:ext cx="4211638" cy="3008312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b="1" u="sng" dirty="0"/>
              <a:t>Этапы</a:t>
            </a:r>
            <a:r>
              <a:rPr lang="ru-RU" altLang="ru-RU" b="1" dirty="0"/>
              <a:t>:</a:t>
            </a:r>
          </a:p>
          <a:p>
            <a:endParaRPr lang="ru-RU" altLang="ru-RU" b="1" dirty="0"/>
          </a:p>
          <a:p>
            <a:r>
              <a:rPr lang="en-US" altLang="ru-RU" b="1" dirty="0"/>
              <a:t>I. </a:t>
            </a:r>
            <a:r>
              <a:rPr lang="ru-RU" altLang="ru-RU" b="1" dirty="0"/>
              <a:t>  Разработка проектного  </a:t>
            </a:r>
          </a:p>
          <a:p>
            <a:r>
              <a:rPr lang="ru-RU" altLang="ru-RU" b="1" dirty="0"/>
              <a:t>     задания (цели, задачи)</a:t>
            </a:r>
          </a:p>
          <a:p>
            <a:r>
              <a:rPr lang="en-US" altLang="ru-RU" b="1" dirty="0"/>
              <a:t>II.</a:t>
            </a:r>
            <a:r>
              <a:rPr lang="ru-RU" altLang="ru-RU" b="1" dirty="0"/>
              <a:t>  Разработка плана работы</a:t>
            </a:r>
            <a:endParaRPr lang="en-US" altLang="ru-RU" b="1" dirty="0"/>
          </a:p>
          <a:p>
            <a:r>
              <a:rPr lang="en-US" altLang="ru-RU" b="1" dirty="0"/>
              <a:t>III. </a:t>
            </a:r>
            <a:r>
              <a:rPr lang="ru-RU" altLang="ru-RU" b="1" dirty="0"/>
              <a:t>Реализация проекта</a:t>
            </a:r>
          </a:p>
          <a:p>
            <a:r>
              <a:rPr lang="en-US" altLang="ru-RU" b="1" dirty="0"/>
              <a:t>IV.</a:t>
            </a:r>
            <a:r>
              <a:rPr lang="ru-RU" altLang="ru-RU" b="1" dirty="0"/>
              <a:t> Завершение проекта</a:t>
            </a:r>
          </a:p>
          <a:p>
            <a:r>
              <a:rPr lang="en-US" altLang="ru-RU" b="1" dirty="0"/>
              <a:t>V.  </a:t>
            </a:r>
            <a:r>
              <a:rPr lang="ru-RU" altLang="ru-RU" b="1" dirty="0"/>
              <a:t>Презентация</a:t>
            </a:r>
          </a:p>
        </p:txBody>
      </p:sp>
      <p:sp>
        <p:nvSpPr>
          <p:cNvPr id="27657" name="Rectangle 10"/>
          <p:cNvSpPr>
            <a:spLocks noChangeArrowheads="1"/>
          </p:cNvSpPr>
          <p:nvPr/>
        </p:nvSpPr>
        <p:spPr bwMode="auto">
          <a:xfrm>
            <a:off x="1897511" y="79243"/>
            <a:ext cx="642937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ru-RU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Образовательные технологии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36" y="166786"/>
            <a:ext cx="2291690" cy="34133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568" y="3185566"/>
            <a:ext cx="2814491" cy="2114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604" y="166786"/>
            <a:ext cx="2463210" cy="17984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6009" t="8211" r="4657" b="9012"/>
          <a:stretch/>
        </p:blipFill>
        <p:spPr>
          <a:xfrm>
            <a:off x="5048333" y="4219737"/>
            <a:ext cx="2995448" cy="215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7772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81158" y="214290"/>
            <a:ext cx="8215370" cy="114300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Какие УУД формирует 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технология проектной деятельности?</a:t>
            </a:r>
          </a:p>
        </p:txBody>
      </p:sp>
      <p:sp>
        <p:nvSpPr>
          <p:cNvPr id="339971" name="Rectangle 3"/>
          <p:cNvSpPr>
            <a:spLocks noChangeArrowheads="1"/>
          </p:cNvSpPr>
          <p:nvPr/>
        </p:nvSpPr>
        <p:spPr bwMode="auto">
          <a:xfrm>
            <a:off x="2024034" y="1428736"/>
            <a:ext cx="7500990" cy="5286412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sz="2800" b="1" dirty="0">
                <a:solidFill>
                  <a:srgbClr val="C00000"/>
                </a:solidFill>
                <a:latin typeface="Arial" charset="0"/>
              </a:rPr>
              <a:t>Коммуникативные – умение договариваться, распределять обязанности, делать презентацию результатов и др.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sz="2800" b="1" dirty="0">
                <a:solidFill>
                  <a:srgbClr val="0070C0"/>
                </a:solidFill>
                <a:latin typeface="Arial" charset="0"/>
              </a:rPr>
              <a:t>Познавательные – искать и находить информацию, актуализировать имеющиеся знания и др.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sz="2800" b="1" dirty="0">
                <a:solidFill>
                  <a:srgbClr val="C00000"/>
                </a:solidFill>
                <a:latin typeface="Arial" charset="0"/>
              </a:rPr>
              <a:t>Личностные – накопление смыслов, оценок, отношений, поведенческих диспозиций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sz="2800" b="1" dirty="0">
                <a:solidFill>
                  <a:srgbClr val="0070C0"/>
                </a:solidFill>
                <a:latin typeface="Arial" charset="0"/>
              </a:rPr>
              <a:t>Регулятивные – умение планировать свою деятельность и работать по плану</a:t>
            </a:r>
          </a:p>
        </p:txBody>
      </p:sp>
    </p:spTree>
    <p:extLst>
      <p:ext uri="{BB962C8B-B14F-4D97-AF65-F5344CB8AC3E}">
        <p14:creationId xmlns:p14="http://schemas.microsoft.com/office/powerpoint/2010/main" val="119000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1" name="Rectangle 3"/>
          <p:cNvSpPr>
            <a:spLocks noChangeArrowheads="1"/>
          </p:cNvSpPr>
          <p:nvPr/>
        </p:nvSpPr>
        <p:spPr bwMode="auto">
          <a:xfrm>
            <a:off x="3480641" y="1851803"/>
            <a:ext cx="4768259" cy="99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SzPct val="65000"/>
              <a:defRPr/>
            </a:pPr>
            <a:r>
              <a:rPr lang="ru-RU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ИССЛЕДОВАТЕЛЬСКАЯ ДЕЯТЕЛЬНОСТЬ</a:t>
            </a:r>
            <a:endParaRPr lang="ru-RU" sz="28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2531" name="AutoShape 4"/>
          <p:cNvSpPr>
            <a:spLocks noChangeArrowheads="1"/>
          </p:cNvSpPr>
          <p:nvPr/>
        </p:nvSpPr>
        <p:spPr bwMode="auto">
          <a:xfrm>
            <a:off x="9309029" y="618660"/>
            <a:ext cx="2016125" cy="1460500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 u="sng" dirty="0"/>
              <a:t>Триада</a:t>
            </a:r>
            <a:r>
              <a:rPr lang="ru-RU" altLang="ru-RU" b="1" dirty="0"/>
              <a:t>:</a:t>
            </a:r>
          </a:p>
          <a:p>
            <a:pPr algn="ctr"/>
            <a:r>
              <a:rPr lang="ru-RU" altLang="ru-RU" b="1" i="1" dirty="0" smtClean="0"/>
              <a:t>гипотеза-</a:t>
            </a:r>
            <a:endParaRPr lang="ru-RU" altLang="ru-RU" b="1" i="1" dirty="0"/>
          </a:p>
          <a:p>
            <a:pPr algn="ctr"/>
            <a:r>
              <a:rPr lang="ru-RU" altLang="ru-RU" b="1" i="1" dirty="0" smtClean="0"/>
              <a:t>-исследование-</a:t>
            </a:r>
            <a:endParaRPr lang="ru-RU" altLang="ru-RU" b="1" i="1" dirty="0"/>
          </a:p>
          <a:p>
            <a:pPr algn="ctr"/>
            <a:r>
              <a:rPr lang="ru-RU" altLang="ru-RU" b="1" i="1" dirty="0" smtClean="0"/>
              <a:t>-результат</a:t>
            </a:r>
            <a:endParaRPr lang="ru-RU" altLang="ru-RU" b="1" i="1" dirty="0"/>
          </a:p>
        </p:txBody>
      </p:sp>
      <p:sp>
        <p:nvSpPr>
          <p:cNvPr id="22532" name="AutoShape 5"/>
          <p:cNvSpPr>
            <a:spLocks noChangeArrowheads="1"/>
          </p:cNvSpPr>
          <p:nvPr/>
        </p:nvSpPr>
        <p:spPr bwMode="auto">
          <a:xfrm>
            <a:off x="451944" y="2975019"/>
            <a:ext cx="5412827" cy="3331187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b="1" u="sng" dirty="0"/>
              <a:t>Этапы</a:t>
            </a:r>
            <a:r>
              <a:rPr lang="ru-RU" altLang="ru-RU" b="1" dirty="0"/>
              <a:t>:</a:t>
            </a:r>
          </a:p>
          <a:p>
            <a:endParaRPr lang="ru-RU" altLang="ru-RU" b="1" dirty="0"/>
          </a:p>
          <a:p>
            <a:r>
              <a:rPr lang="en-US" altLang="ru-RU" b="1" dirty="0"/>
              <a:t>I. </a:t>
            </a:r>
            <a:r>
              <a:rPr lang="ru-RU" altLang="ru-RU" b="1" dirty="0"/>
              <a:t>  </a:t>
            </a:r>
            <a:r>
              <a:rPr lang="ru-RU" altLang="ru-RU" b="1" dirty="0" smtClean="0"/>
              <a:t>Выбор темы. Проблема.</a:t>
            </a:r>
            <a:endParaRPr lang="ru-RU" altLang="ru-RU" b="1" dirty="0"/>
          </a:p>
          <a:p>
            <a:r>
              <a:rPr lang="en-US" altLang="ru-RU" b="1" dirty="0"/>
              <a:t>II.</a:t>
            </a:r>
            <a:r>
              <a:rPr lang="ru-RU" altLang="ru-RU" b="1" dirty="0"/>
              <a:t>  </a:t>
            </a:r>
            <a:r>
              <a:rPr lang="ru-RU" altLang="ru-RU" b="1" dirty="0" smtClean="0"/>
              <a:t>Продвигать гипотезу.</a:t>
            </a:r>
            <a:endParaRPr lang="en-US" altLang="ru-RU" b="1" dirty="0"/>
          </a:p>
          <a:p>
            <a:r>
              <a:rPr lang="en-US" altLang="ru-RU" b="1" dirty="0"/>
              <a:t>III</a:t>
            </a:r>
            <a:r>
              <a:rPr lang="en-US" altLang="ru-RU" b="1" dirty="0" smtClean="0"/>
              <a:t>.</a:t>
            </a:r>
            <a:r>
              <a:rPr lang="ru-RU" altLang="ru-RU" b="1" dirty="0" smtClean="0"/>
              <a:t> Определить цели и задачи.</a:t>
            </a:r>
          </a:p>
          <a:p>
            <a:r>
              <a:rPr lang="en-US" altLang="ru-RU" b="1" dirty="0" smtClean="0"/>
              <a:t> IV</a:t>
            </a:r>
            <a:r>
              <a:rPr lang="en-US" altLang="ru-RU" b="1" dirty="0"/>
              <a:t>.</a:t>
            </a:r>
            <a:r>
              <a:rPr lang="ru-RU" altLang="ru-RU" b="1" dirty="0"/>
              <a:t> Исследование. (сбор</a:t>
            </a:r>
          </a:p>
          <a:p>
            <a:r>
              <a:rPr lang="ru-RU" altLang="ru-RU" b="1" dirty="0"/>
              <a:t> информации, обработка материалов)</a:t>
            </a:r>
          </a:p>
          <a:p>
            <a:r>
              <a:rPr lang="ru-RU" altLang="ru-RU" dirty="0"/>
              <a:t> </a:t>
            </a:r>
            <a:r>
              <a:rPr lang="en-US" altLang="ru-RU" b="1" dirty="0" smtClean="0"/>
              <a:t>V.</a:t>
            </a:r>
            <a:r>
              <a:rPr lang="ru-RU" altLang="ru-RU" b="1" dirty="0" smtClean="0"/>
              <a:t> Делать выводы.</a:t>
            </a:r>
          </a:p>
          <a:p>
            <a:r>
              <a:rPr lang="en-US" altLang="ru-RU" b="1" dirty="0" smtClean="0"/>
              <a:t> </a:t>
            </a:r>
            <a:r>
              <a:rPr lang="en-US" altLang="ru-RU" b="1" dirty="0"/>
              <a:t>VI. </a:t>
            </a:r>
            <a:r>
              <a:rPr lang="ru-RU" altLang="ru-RU" b="1" dirty="0"/>
              <a:t>Презентация</a:t>
            </a:r>
          </a:p>
          <a:p>
            <a:endParaRPr lang="ru-RU" altLang="ru-RU" b="1" dirty="0"/>
          </a:p>
        </p:txBody>
      </p:sp>
      <p:sp>
        <p:nvSpPr>
          <p:cNvPr id="27657" name="Rectangle 10"/>
          <p:cNvSpPr>
            <a:spLocks noChangeArrowheads="1"/>
          </p:cNvSpPr>
          <p:nvPr/>
        </p:nvSpPr>
        <p:spPr bwMode="auto">
          <a:xfrm>
            <a:off x="584994" y="107950"/>
            <a:ext cx="6429375" cy="1214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ru-RU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Образовательные технологии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510" y="3833474"/>
            <a:ext cx="2600373" cy="2015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916" y="2655948"/>
            <a:ext cx="2402347" cy="1680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8571" t="3714" r="7857" b="13535"/>
          <a:stretch/>
        </p:blipFill>
        <p:spPr>
          <a:xfrm>
            <a:off x="126124" y="965825"/>
            <a:ext cx="2294388" cy="180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79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2313" y="214290"/>
            <a:ext cx="8229600" cy="114300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</a:rPr>
              <a:t>Основные требования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к использованию метода проектов</a:t>
            </a:r>
          </a:p>
        </p:txBody>
      </p:sp>
      <p:pic>
        <p:nvPicPr>
          <p:cNvPr id="5" name="Picture 4" descr="DSC098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9" t="31529" r="1338" b="12761"/>
          <a:stretch>
            <a:fillRect/>
          </a:stretch>
        </p:blipFill>
        <p:spPr bwMode="auto">
          <a:xfrm>
            <a:off x="190471" y="214290"/>
            <a:ext cx="1747897" cy="2727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AM_107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5" r="20349"/>
          <a:stretch/>
        </p:blipFill>
        <p:spPr bwMode="auto">
          <a:xfrm>
            <a:off x="7871" y="3871923"/>
            <a:ext cx="2113096" cy="2843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809721" y="1457326"/>
            <a:ext cx="8358247" cy="4829195"/>
          </a:xfrm>
        </p:spPr>
        <p:txBody>
          <a:bodyPr>
            <a:normAutofit lnSpcReduction="10000"/>
          </a:bodyPr>
          <a:lstStyle/>
          <a:p>
            <a:pPr marL="457200" indent="-457200">
              <a:buClr>
                <a:srgbClr val="800000"/>
              </a:buClr>
              <a:buSzPct val="90000"/>
              <a:buFont typeface="+mj-lt"/>
              <a:buAutoNum type="arabicParenR"/>
              <a:defRPr/>
            </a:pPr>
            <a:r>
              <a:rPr lang="ru-RU" sz="2400" b="1" dirty="0">
                <a:solidFill>
                  <a:srgbClr val="C00000"/>
                </a:solidFill>
              </a:rPr>
              <a:t>Наличие значимой </a:t>
            </a:r>
            <a:r>
              <a:rPr lang="ru-RU" sz="2400" dirty="0">
                <a:solidFill>
                  <a:srgbClr val="0070C0"/>
                </a:solidFill>
              </a:rPr>
              <a:t>в исследовательском, творческом плане </a:t>
            </a:r>
            <a:r>
              <a:rPr lang="ru-RU" sz="2400" b="1" dirty="0">
                <a:solidFill>
                  <a:srgbClr val="C00000"/>
                </a:solidFill>
              </a:rPr>
              <a:t>проблемы,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dirty="0">
                <a:solidFill>
                  <a:srgbClr val="0070C0"/>
                </a:solidFill>
              </a:rPr>
              <a:t>требующей интегрированного знания, исследовательского поиска для ее решения</a:t>
            </a:r>
          </a:p>
          <a:p>
            <a:pPr marL="457200" indent="-457200">
              <a:buClr>
                <a:srgbClr val="800000"/>
              </a:buClr>
              <a:buSzPct val="90000"/>
              <a:buFont typeface="+mj-lt"/>
              <a:buAutoNum type="arabicParenR"/>
              <a:defRPr/>
            </a:pPr>
            <a:r>
              <a:rPr lang="ru-RU" sz="2400" dirty="0">
                <a:solidFill>
                  <a:srgbClr val="0070C0"/>
                </a:solidFill>
              </a:rPr>
              <a:t>Практическая, теоретическая, познавательная </a:t>
            </a:r>
            <a:r>
              <a:rPr lang="ru-RU" sz="2400" b="1" dirty="0">
                <a:solidFill>
                  <a:srgbClr val="C00000"/>
                </a:solidFill>
              </a:rPr>
              <a:t>значимость</a:t>
            </a:r>
            <a:r>
              <a:rPr lang="ru-RU" sz="2400" dirty="0">
                <a:solidFill>
                  <a:srgbClr val="0070C0"/>
                </a:solidFill>
              </a:rPr>
              <a:t> предполагаемых </a:t>
            </a:r>
            <a:r>
              <a:rPr lang="ru-RU" sz="2400" b="1" dirty="0">
                <a:solidFill>
                  <a:srgbClr val="C00000"/>
                </a:solidFill>
              </a:rPr>
              <a:t>результатов</a:t>
            </a:r>
          </a:p>
          <a:p>
            <a:pPr marL="457200" indent="-457200">
              <a:buClr>
                <a:srgbClr val="800000"/>
              </a:buClr>
              <a:buSzPct val="90000"/>
              <a:buFont typeface="+mj-lt"/>
              <a:buAutoNum type="arabicParenR"/>
              <a:defRPr/>
            </a:pPr>
            <a:r>
              <a:rPr lang="ru-RU" sz="2400" b="1" dirty="0">
                <a:solidFill>
                  <a:srgbClr val="C00000"/>
                </a:solidFill>
              </a:rPr>
              <a:t>Самостоятельная деятельность </a:t>
            </a:r>
            <a:r>
              <a:rPr lang="ru-RU" sz="2400" dirty="0">
                <a:solidFill>
                  <a:srgbClr val="0070C0"/>
                </a:solidFill>
              </a:rPr>
              <a:t>учащихся</a:t>
            </a:r>
          </a:p>
          <a:p>
            <a:pPr marL="457200" indent="-457200">
              <a:buClr>
                <a:srgbClr val="800000"/>
              </a:buClr>
              <a:buSzPct val="90000"/>
              <a:buFont typeface="+mj-lt"/>
              <a:buAutoNum type="arabicParenR"/>
              <a:defRPr/>
            </a:pPr>
            <a:r>
              <a:rPr lang="ru-RU" sz="2400" b="1" dirty="0">
                <a:solidFill>
                  <a:srgbClr val="C00000"/>
                </a:solidFill>
              </a:rPr>
              <a:t>Структурирование</a:t>
            </a:r>
            <a:r>
              <a:rPr lang="ru-RU" sz="2400" dirty="0">
                <a:solidFill>
                  <a:srgbClr val="0070C0"/>
                </a:solidFill>
              </a:rPr>
              <a:t> содержательной части проекта (с указанием </a:t>
            </a:r>
            <a:r>
              <a:rPr lang="ru-RU" sz="2400" b="1" dirty="0">
                <a:solidFill>
                  <a:srgbClr val="C00000"/>
                </a:solidFill>
              </a:rPr>
              <a:t>поэтапных результатов</a:t>
            </a:r>
            <a:r>
              <a:rPr lang="ru-RU" sz="2400" dirty="0">
                <a:solidFill>
                  <a:srgbClr val="0070C0"/>
                </a:solidFill>
              </a:rPr>
              <a:t>)</a:t>
            </a:r>
          </a:p>
          <a:p>
            <a:pPr marL="457200" indent="-457200">
              <a:buClr>
                <a:srgbClr val="800000"/>
              </a:buClr>
              <a:buSzPct val="90000"/>
              <a:buFont typeface="+mj-lt"/>
              <a:buAutoNum type="arabicParenR"/>
              <a:defRPr/>
            </a:pPr>
            <a:r>
              <a:rPr lang="ru-RU" sz="2400" b="1" dirty="0">
                <a:solidFill>
                  <a:srgbClr val="C00000"/>
                </a:solidFill>
              </a:rPr>
              <a:t>Использование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исследовательских методов</a:t>
            </a:r>
            <a:r>
              <a:rPr lang="ru-RU" sz="2400" dirty="0">
                <a:solidFill>
                  <a:srgbClr val="C00000"/>
                </a:solidFill>
              </a:rPr>
              <a:t>, </a:t>
            </a:r>
            <a:r>
              <a:rPr lang="ru-RU" sz="2400" dirty="0">
                <a:solidFill>
                  <a:srgbClr val="0070C0"/>
                </a:solidFill>
              </a:rPr>
              <a:t>предусматривающих определенную последовательность действий</a:t>
            </a:r>
          </a:p>
          <a:p>
            <a:pPr marL="457200" indent="-457200">
              <a:buFont typeface="+mj-lt"/>
              <a:buAutoNum type="arabicParenR"/>
              <a:defRPr/>
            </a:pPr>
            <a:endParaRPr lang="ru-RU" sz="2000" dirty="0"/>
          </a:p>
        </p:txBody>
      </p:sp>
      <p:pic>
        <p:nvPicPr>
          <p:cNvPr id="4" name="Picture 5" descr="DSC098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9" r="28740" b="12761"/>
          <a:stretch>
            <a:fillRect/>
          </a:stretch>
        </p:blipFill>
        <p:spPr bwMode="auto">
          <a:xfrm>
            <a:off x="10221913" y="214290"/>
            <a:ext cx="1619250" cy="2254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Документы\Исследовательские работы свои\конкурс фото2015\DSC0259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r="19415"/>
          <a:stretch/>
        </p:blipFill>
        <p:spPr bwMode="auto">
          <a:xfrm>
            <a:off x="9764952" y="4445726"/>
            <a:ext cx="2076211" cy="2269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502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95274" y="3151804"/>
            <a:ext cx="8286807" cy="1000132"/>
          </a:xfrm>
        </p:spPr>
        <p:txBody>
          <a:bodyPr>
            <a:noAutofit/>
          </a:bodyPr>
          <a:lstStyle/>
          <a:p>
            <a:pPr marL="609600" indent="-609600">
              <a:spcBef>
                <a:spcPct val="5000"/>
              </a:spcBef>
              <a:spcAft>
                <a:spcPct val="20000"/>
              </a:spcAft>
              <a:buClr>
                <a:schemeClr val="tx1"/>
              </a:buClr>
              <a:buNone/>
              <a:defRPr/>
            </a:pPr>
            <a:r>
              <a:rPr lang="ru-RU" sz="2800" b="1" dirty="0">
                <a:solidFill>
                  <a:srgbClr val="0070C0"/>
                </a:solidFill>
              </a:rPr>
              <a:t>ИНФОРМАЦИОННЫЕ И</a:t>
            </a:r>
          </a:p>
          <a:p>
            <a:pPr marL="609600" indent="-609600">
              <a:spcBef>
                <a:spcPct val="5000"/>
              </a:spcBef>
              <a:spcAft>
                <a:spcPct val="20000"/>
              </a:spcAft>
              <a:buClr>
                <a:schemeClr val="tx1"/>
              </a:buClr>
              <a:buNone/>
              <a:defRPr/>
            </a:pPr>
            <a:r>
              <a:rPr lang="ru-RU" sz="2800" b="1" dirty="0">
                <a:solidFill>
                  <a:srgbClr val="0070C0"/>
                </a:solidFill>
              </a:rPr>
              <a:t>КОММУНИКАЦИОННЫЕ   ТЕХНОЛОГИИ</a:t>
            </a:r>
          </a:p>
        </p:txBody>
      </p:sp>
      <p:sp>
        <p:nvSpPr>
          <p:cNvPr id="20483" name="AutoShape 4"/>
          <p:cNvSpPr>
            <a:spLocks noChangeArrowheads="1"/>
          </p:cNvSpPr>
          <p:nvPr/>
        </p:nvSpPr>
        <p:spPr bwMode="auto">
          <a:xfrm>
            <a:off x="5024430" y="1071546"/>
            <a:ext cx="5000660" cy="212249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/>
            <a:r>
              <a:rPr lang="ru-RU" sz="1600" b="1" i="1" dirty="0">
                <a:latin typeface="Arial" charset="0"/>
              </a:rPr>
              <a:t>Информатизация образования –</a:t>
            </a:r>
          </a:p>
          <a:p>
            <a:pPr eaLnBrk="0" hangingPunct="0"/>
            <a:r>
              <a:rPr lang="ru-RU" sz="1600" b="1" i="1" dirty="0">
                <a:latin typeface="Arial" charset="0"/>
              </a:rPr>
              <a:t>это приведение системы образования</a:t>
            </a:r>
          </a:p>
          <a:p>
            <a:pPr eaLnBrk="0" hangingPunct="0"/>
            <a:r>
              <a:rPr lang="ru-RU" sz="1600" b="1" i="1" dirty="0">
                <a:latin typeface="Arial" charset="0"/>
              </a:rPr>
              <a:t>в соответствие с потребностями и</a:t>
            </a:r>
          </a:p>
          <a:p>
            <a:pPr eaLnBrk="0" hangingPunct="0"/>
            <a:r>
              <a:rPr lang="ru-RU" sz="1600" b="1" i="1" dirty="0">
                <a:latin typeface="Arial" charset="0"/>
              </a:rPr>
              <a:t>возможностями информационного</a:t>
            </a:r>
          </a:p>
          <a:p>
            <a:pPr eaLnBrk="0" hangingPunct="0"/>
            <a:r>
              <a:rPr lang="ru-RU" sz="1600" b="1" i="1" dirty="0">
                <a:latin typeface="Arial" charset="0"/>
              </a:rPr>
              <a:t>общества</a:t>
            </a:r>
          </a:p>
        </p:txBody>
      </p:sp>
      <p:sp>
        <p:nvSpPr>
          <p:cNvPr id="20484" name="AutoShape 5"/>
          <p:cNvSpPr>
            <a:spLocks noChangeArrowheads="1"/>
          </p:cNvSpPr>
          <p:nvPr/>
        </p:nvSpPr>
        <p:spPr bwMode="auto">
          <a:xfrm>
            <a:off x="1204414" y="4357671"/>
            <a:ext cx="5857915" cy="2500329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/>
            <a:r>
              <a:rPr lang="ru-RU" sz="1600" b="1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ru-RU" sz="1600" b="1" dirty="0">
                <a:latin typeface="Arial" charset="0"/>
              </a:rPr>
              <a:t>Образовательная деятельность на основе ИКТ:</a:t>
            </a:r>
          </a:p>
          <a:p>
            <a:pPr eaLnBrk="0" hangingPunct="0">
              <a:buFontTx/>
              <a:buChar char="•"/>
            </a:pPr>
            <a:r>
              <a:rPr lang="ru-RU" sz="1400" b="1" dirty="0">
                <a:latin typeface="Arial" charset="0"/>
              </a:rPr>
              <a:t>открытое (но контролируемое) пространство</a:t>
            </a:r>
          </a:p>
          <a:p>
            <a:pPr eaLnBrk="0" hangingPunct="0"/>
            <a:r>
              <a:rPr lang="ru-RU" sz="1400" b="1" dirty="0">
                <a:latin typeface="Arial" charset="0"/>
              </a:rPr>
              <a:t>информационных источников,</a:t>
            </a:r>
          </a:p>
          <a:p>
            <a:pPr eaLnBrk="0" hangingPunct="0">
              <a:buFontTx/>
              <a:buChar char="•"/>
            </a:pPr>
            <a:r>
              <a:rPr lang="ru-RU" sz="1400" b="1" dirty="0">
                <a:latin typeface="Arial" charset="0"/>
              </a:rPr>
              <a:t>инструменты «взрослой» информационной </a:t>
            </a:r>
            <a:r>
              <a:rPr lang="ru-RU" sz="1400" b="1" dirty="0" err="1">
                <a:latin typeface="Arial" charset="0"/>
              </a:rPr>
              <a:t>деят-ти</a:t>
            </a:r>
            <a:r>
              <a:rPr lang="ru-RU" sz="1400" b="1" dirty="0">
                <a:latin typeface="Arial" charset="0"/>
              </a:rPr>
              <a:t>,</a:t>
            </a:r>
          </a:p>
          <a:p>
            <a:pPr eaLnBrk="0" hangingPunct="0">
              <a:buFontTx/>
              <a:buChar char="•"/>
            </a:pPr>
            <a:r>
              <a:rPr lang="ru-RU" sz="1400" b="1" dirty="0">
                <a:latin typeface="Arial" charset="0"/>
              </a:rPr>
              <a:t>среда информационной поддержки учебного процесса,</a:t>
            </a:r>
          </a:p>
          <a:p>
            <a:pPr eaLnBrk="0" hangingPunct="0">
              <a:buFontTx/>
              <a:buChar char="•"/>
            </a:pPr>
            <a:r>
              <a:rPr lang="ru-RU" sz="1400" b="1" dirty="0">
                <a:latin typeface="Arial" charset="0"/>
              </a:rPr>
              <a:t>гибкое расписание занятий, гибкий состав учебных групп,</a:t>
            </a:r>
          </a:p>
          <a:p>
            <a:pPr eaLnBrk="0" hangingPunct="0">
              <a:buFontTx/>
              <a:buChar char="•"/>
            </a:pPr>
            <a:r>
              <a:rPr lang="ru-RU" sz="1400" b="1" dirty="0">
                <a:latin typeface="Arial" charset="0"/>
              </a:rPr>
              <a:t>современные системы управления учебным процессом</a:t>
            </a:r>
          </a:p>
        </p:txBody>
      </p:sp>
      <p:pic>
        <p:nvPicPr>
          <p:cNvPr id="20485" name="Picture 6" descr="EA348E4FAB2BF7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224" y="260350"/>
            <a:ext cx="1902526" cy="1265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6" name="Picture 7" descr="it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67966" y="153712"/>
            <a:ext cx="2015671" cy="1477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703" name="Rectangle 8"/>
          <p:cNvSpPr>
            <a:spLocks noChangeArrowheads="1"/>
          </p:cNvSpPr>
          <p:nvPr/>
        </p:nvSpPr>
        <p:spPr bwMode="auto">
          <a:xfrm>
            <a:off x="2496905" y="-291569"/>
            <a:ext cx="723790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Образовательные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технологии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5"/>
          <a:stretch/>
        </p:blipFill>
        <p:spPr>
          <a:xfrm>
            <a:off x="8629183" y="4380153"/>
            <a:ext cx="3273914" cy="1974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3322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09720" y="260350"/>
            <a:ext cx="8429684" cy="1239824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C00000"/>
                </a:solidFill>
              </a:rPr>
              <a:t>Какие УУД формируют 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информационные и коммуникационные технологии?</a:t>
            </a:r>
          </a:p>
        </p:txBody>
      </p:sp>
      <p:sp>
        <p:nvSpPr>
          <p:cNvPr id="339971" name="Rectangle 3"/>
          <p:cNvSpPr>
            <a:spLocks noChangeArrowheads="1"/>
          </p:cNvSpPr>
          <p:nvPr/>
        </p:nvSpPr>
        <p:spPr bwMode="auto">
          <a:xfrm>
            <a:off x="1865314" y="1571612"/>
            <a:ext cx="7874025" cy="500066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sz="2800" b="1" dirty="0">
                <a:solidFill>
                  <a:srgbClr val="C00000"/>
                </a:solidFill>
                <a:latin typeface="Arial" charset="0"/>
              </a:rPr>
              <a:t>Коммуникативные – умение общаться в условиях Интернета, </a:t>
            </a:r>
            <a:r>
              <a:rPr lang="en-US" sz="2800" b="1" dirty="0">
                <a:solidFill>
                  <a:srgbClr val="C00000"/>
                </a:solidFill>
                <a:latin typeface="Arial" charset="0"/>
              </a:rPr>
              <a:t>SMS</a:t>
            </a:r>
            <a:endParaRPr lang="ru-RU" sz="2800" b="1" dirty="0">
              <a:solidFill>
                <a:srgbClr val="C00000"/>
              </a:solidFill>
              <a:latin typeface="Arial" charset="0"/>
            </a:endParaRP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sz="2800" b="1" dirty="0">
                <a:solidFill>
                  <a:srgbClr val="0070C0"/>
                </a:solidFill>
                <a:latin typeface="Arial" charset="0"/>
              </a:rPr>
              <a:t>Познавательные – поиск, сортировка, классифицирование, маркировка,  упорядочивание (на основе видовых и родовых связей) и хранение информации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sz="2800" b="1" dirty="0">
                <a:solidFill>
                  <a:schemeClr val="accent3"/>
                </a:solidFill>
                <a:latin typeface="Arial" charset="0"/>
              </a:rPr>
              <a:t>Личностные – умение отличить полезную информацию от ненужной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sz="2800" b="1" dirty="0">
                <a:solidFill>
                  <a:srgbClr val="0070C0"/>
                </a:solidFill>
                <a:latin typeface="Arial" charset="0"/>
              </a:rPr>
              <a:t>Регулятивные – умение создавать алгоритмы разных видов (программирование) </a:t>
            </a:r>
          </a:p>
        </p:txBody>
      </p:sp>
    </p:spTree>
    <p:extLst>
      <p:ext uri="{BB962C8B-B14F-4D97-AF65-F5344CB8AC3E}">
        <p14:creationId xmlns:p14="http://schemas.microsoft.com/office/powerpoint/2010/main" val="3829604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623272" y="3734325"/>
            <a:ext cx="8027987" cy="1116012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Технология оценивания </a:t>
            </a:r>
          </a:p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учебных успехов</a:t>
            </a: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5124451" y="1081575"/>
            <a:ext cx="5593725" cy="2607506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5241702" y="1746883"/>
            <a:ext cx="5102448" cy="138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marL="176213" eaLnBrk="0" hangingPunct="0">
              <a:defRPr/>
            </a:pPr>
            <a:r>
              <a:rPr lang="ru-RU" sz="2800" b="1" i="1" dirty="0">
                <a:cs typeface="Arial" charset="0"/>
              </a:rPr>
              <a:t>Комфортна для учеников, положительно влияет на их мотивацию к обучению</a:t>
            </a:r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1866900" y="4729479"/>
            <a:ext cx="5472113" cy="2205037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535863" y="5229226"/>
            <a:ext cx="2628900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1992314" y="4895579"/>
            <a:ext cx="5616575" cy="1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54013" algn="ctr" eaLnBrk="0" hangingPunct="0">
              <a:defRPr/>
            </a:pPr>
            <a:r>
              <a:rPr lang="ru-RU" sz="2800" b="1" i="1" dirty="0">
                <a:cs typeface="Arial" charset="0"/>
              </a:rPr>
              <a:t>Создает условия для развития оценочных умений, адекватной самооценки обучающихся</a:t>
            </a: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1111073" y="-8731"/>
            <a:ext cx="6624637" cy="12684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ru-RU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Образовательные технологии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35" y="1304924"/>
            <a:ext cx="2895228" cy="2171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765" y="4120411"/>
            <a:ext cx="2956840" cy="2217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7046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480" y="188914"/>
            <a:ext cx="5429288" cy="45400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C00000"/>
                </a:solidFill>
              </a:rPr>
              <a:t>САМООЦЕНКА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38283" y="642918"/>
            <a:ext cx="7858180" cy="592935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3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ru-RU" sz="3000" dirty="0">
                <a:solidFill>
                  <a:srgbClr val="0070C0"/>
                </a:solidFill>
              </a:rPr>
              <a:t>Учитель и ученик по возможности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3000" dirty="0">
                <a:solidFill>
                  <a:srgbClr val="0070C0"/>
                </a:solidFill>
              </a:rPr>
              <a:t>определяют оценку и отметку в диалоге.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3000" dirty="0">
                <a:solidFill>
                  <a:srgbClr val="0070C0"/>
                </a:solidFill>
              </a:rPr>
              <a:t>Ученик имеет право </a:t>
            </a:r>
            <a:r>
              <a:rPr lang="ru-RU" sz="3000" dirty="0" err="1">
                <a:solidFill>
                  <a:srgbClr val="0070C0"/>
                </a:solidFill>
              </a:rPr>
              <a:t>аргументированно</a:t>
            </a:r>
            <a:endParaRPr lang="ru-RU" sz="3000" dirty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3000" dirty="0">
                <a:solidFill>
                  <a:srgbClr val="0070C0"/>
                </a:solidFill>
              </a:rPr>
              <a:t>оспорить выставленную отметку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600" b="1" u="sng" dirty="0"/>
              <a:t>    </a:t>
            </a:r>
            <a:r>
              <a:rPr lang="ru-RU" sz="2600" b="1" u="sng" dirty="0">
                <a:solidFill>
                  <a:srgbClr val="C00000"/>
                </a:solidFill>
              </a:rPr>
              <a:t>Алгоритм самооценки </a:t>
            </a:r>
            <a:r>
              <a:rPr lang="ru-RU" sz="2600" b="1" u="sng" dirty="0">
                <a:solidFill>
                  <a:srgbClr val="C00000"/>
                </a:solidFill>
                <a:cs typeface="Times New Roman" pitchFamily="18" charset="0"/>
              </a:rPr>
              <a:t>(вопросы к ученику)</a:t>
            </a:r>
            <a:r>
              <a:rPr lang="ru-RU" sz="2600" u="sng" dirty="0">
                <a:solidFill>
                  <a:srgbClr val="C00000"/>
                </a:solidFill>
                <a:cs typeface="Times New Roman" pitchFamily="18" charset="0"/>
              </a:rPr>
              <a:t>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   1 шаг.</a:t>
            </a:r>
            <a:r>
              <a:rPr lang="ru-RU" sz="2600" dirty="0">
                <a:solidFill>
                  <a:srgbClr val="C00000"/>
                </a:solidFill>
                <a:cs typeface="Times New Roman" pitchFamily="18" charset="0"/>
              </a:rPr>
              <a:t> Что нужно было сделать в этой задаче (задании)? Какая была цель, что нужно было получить в результате?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   2 шаг.</a:t>
            </a:r>
            <a:r>
              <a:rPr lang="ru-RU" sz="2600" dirty="0">
                <a:solidFill>
                  <a:srgbClr val="C00000"/>
                </a:solidFill>
                <a:cs typeface="Times New Roman" pitchFamily="18" charset="0"/>
              </a:rPr>
              <a:t> Удалось получить результат? Найдено решение, ответ?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   3 шаг.</a:t>
            </a:r>
            <a:r>
              <a:rPr lang="ru-RU" sz="2600" dirty="0">
                <a:solidFill>
                  <a:srgbClr val="C00000"/>
                </a:solidFill>
                <a:cs typeface="Times New Roman" pitchFamily="18" charset="0"/>
              </a:rPr>
              <a:t> Справился полностью правильно или с незначительной ошибкой (какой, в чем)?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   4 шаг.</a:t>
            </a:r>
            <a:r>
              <a:rPr lang="ru-RU" sz="2600" dirty="0">
                <a:solidFill>
                  <a:srgbClr val="C00000"/>
                </a:solidFill>
                <a:cs typeface="Times New Roman" pitchFamily="18" charset="0"/>
              </a:rPr>
              <a:t> Справился полностью самостоятельно или с небольшой помощью (кто помогал, в чем)?</a:t>
            </a:r>
            <a:r>
              <a:rPr lang="ru-RU" sz="3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3400" dirty="0"/>
          </a:p>
        </p:txBody>
      </p:sp>
      <p:pic>
        <p:nvPicPr>
          <p:cNvPr id="29700" name="Picture 4" descr="PE0316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2688" y="1"/>
            <a:ext cx="1865312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3517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5"/>
          <p:cNvSpPr>
            <a:spLocks noChangeArrowheads="1"/>
          </p:cNvSpPr>
          <p:nvPr/>
        </p:nvSpPr>
        <p:spPr bwMode="auto">
          <a:xfrm>
            <a:off x="933450" y="662152"/>
            <a:ext cx="10212771" cy="72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800" dirty="0" smtClean="0">
                <a:solidFill>
                  <a:srgbClr val="1736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smtClean="0">
                <a:solidFill>
                  <a:srgbClr val="1736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учебных</a:t>
            </a:r>
            <a:r>
              <a:rPr lang="ru-RU" altLang="ru-RU" sz="3600" b="1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smtClean="0">
                <a:solidFill>
                  <a:srgbClr val="1736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достижений обучающихся.</a:t>
            </a:r>
            <a:endParaRPr lang="ru-RU" altLang="ru-RU" sz="36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120271"/>
              </p:ext>
            </p:extLst>
          </p:nvPr>
        </p:nvGraphicFramePr>
        <p:xfrm>
          <a:off x="5724309" y="1939237"/>
          <a:ext cx="5049045" cy="177088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330509"/>
                <a:gridCol w="928972"/>
                <a:gridCol w="1615429"/>
                <a:gridCol w="1174135"/>
              </a:tblGrid>
              <a:tr h="1661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Учебный год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Класс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Качество знаний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Успеваемость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4628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2014-2015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Итоговая комплексная контрольная работа</a:t>
                      </a:r>
                      <a:endParaRPr kumimoji="0" lang="ru-RU" altLang="ru-RU" sz="11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(таблица ниже)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28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2015-2016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четверть- 100%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 четверть-100%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100 %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033333"/>
              </p:ext>
            </p:extLst>
          </p:nvPr>
        </p:nvGraphicFramePr>
        <p:xfrm>
          <a:off x="905203" y="4069457"/>
          <a:ext cx="8496300" cy="2725088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443859"/>
                <a:gridCol w="1891862"/>
                <a:gridCol w="1781504"/>
                <a:gridCol w="1229710"/>
                <a:gridCol w="2149365"/>
              </a:tblGrid>
              <a:tr h="595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результат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Высокий уровень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Выше среднего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Средний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Ниже среднего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уровня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</a:tr>
              <a:tr h="595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32-30 баллов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21-29 баллов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20-10 баллов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менее 9 баллов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675" marR="66675" marT="66697" marB="66697" horzOverflow="overflow"/>
                </a:tc>
              </a:tr>
              <a:tr h="5190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количество человек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</a:tr>
              <a:tr h="595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соотношение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в %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57%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97" marB="66697" horzOverflow="overflow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3"/>
          <a:stretch/>
        </p:blipFill>
        <p:spPr>
          <a:xfrm>
            <a:off x="950192" y="1391582"/>
            <a:ext cx="3558862" cy="2369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7252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sz="3800" dirty="0" smtClean="0"/>
              <a:t>научить </a:t>
            </a:r>
            <a:r>
              <a:rPr lang="ru-RU" sz="3800" dirty="0"/>
              <a:t>детей самостоятельно мыслить,  самому сопоставлять факты и искать информацию, помочь детям раскрыться и развить творческие способности, научить любить себя и окружающих.</a:t>
            </a:r>
          </a:p>
          <a:p>
            <a:r>
              <a:rPr lang="ru-RU" sz="3800" dirty="0"/>
              <a:t>В связи с ФГОС 2 поколения приоритетной становится развивающая функция обучения, которая должна обеспечить:</a:t>
            </a:r>
          </a:p>
          <a:p>
            <a:r>
              <a:rPr lang="ru-RU" sz="3800" dirty="0"/>
              <a:t>- становление личности младшего школьника,</a:t>
            </a:r>
          </a:p>
          <a:p>
            <a:r>
              <a:rPr lang="ru-RU" sz="3800" dirty="0"/>
              <a:t>- раскрытие его индивидуальных возможностей. 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Проблема: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t="12775" r="7779" b="26486"/>
          <a:stretch/>
        </p:blipFill>
        <p:spPr>
          <a:xfrm>
            <a:off x="8371490" y="331076"/>
            <a:ext cx="3484180" cy="2459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072" y="55205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Тема: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«Использование современных технологий как средство повышения  качества образования  в условиях реализации ФГОС».</a:t>
            </a:r>
            <a:b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5088384" y="3025376"/>
            <a:ext cx="4185617" cy="3304117"/>
          </a:xfrm>
        </p:spPr>
        <p:txBody>
          <a:bodyPr/>
          <a:lstStyle/>
          <a:p>
            <a:pPr lvl="0"/>
            <a:r>
              <a:rPr lang="ru-RU" dirty="0"/>
              <a:t>Как заинтересовать ребенка учебным предметом?</a:t>
            </a:r>
          </a:p>
          <a:p>
            <a:pPr lvl="0"/>
            <a:r>
              <a:rPr lang="ru-RU" dirty="0"/>
              <a:t>Как интересно и доступно донести до учащегося новый материал?</a:t>
            </a:r>
          </a:p>
          <a:p>
            <a:pPr lvl="0"/>
            <a:r>
              <a:rPr lang="ru-RU" dirty="0"/>
              <a:t>Как создать для учащегося ситуацию успеха и веру в свои силы?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1170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190738"/>
              </p:ext>
            </p:extLst>
          </p:nvPr>
        </p:nvGraphicFramePr>
        <p:xfrm>
          <a:off x="366608" y="872893"/>
          <a:ext cx="11076709" cy="562817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312728"/>
                <a:gridCol w="1392381"/>
                <a:gridCol w="1371600"/>
              </a:tblGrid>
              <a:tr h="443128"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Название  конкурса</a:t>
                      </a: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год участия</a:t>
                      </a: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место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</a:tr>
              <a:tr h="443128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 «За успешное прохождение базового онлайн курса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Учи.ру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математике 2класса»</a:t>
                      </a: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</a:tr>
              <a:tr h="443128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Олимпиада онлайн «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Всероссийская олимпиада по математике 1-4классов»</a:t>
                      </a: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2332" marR="22332" marT="0" marB="0" horzOverflow="overflow"/>
                </a:tc>
              </a:tr>
              <a:tr h="375816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Международный дистанционный блиц-турнир по математике проекта «Новый урок»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</a:tr>
              <a:tr h="353291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Международный дистанционный блиц-турнир по окружающему миру проекта «Новый урок»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</a:tr>
              <a:tr h="374073"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Международный дистанционный блиц-турнир по русскому языку проекта «Новый урок» 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</a:tr>
              <a:tr h="311727"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Центр дистанционной сертификации учащихся “ФГОС тест”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и 28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</a:tr>
              <a:tr h="353291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Всероссийский дистанционный конкурс по математике проекта «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Инфоурок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2332" marR="22332" marT="0" marB="0" horzOverflow="overflow"/>
                </a:tc>
              </a:tr>
              <a:tr h="353291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Всероссийский дистанционный конкурс по окружающему миру проекта «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Инфоурок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2332" marR="22332" marT="0" marB="0" horzOverflow="overflow"/>
                </a:tc>
              </a:tr>
              <a:tr h="353291"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Всероссийский дистанционный конкурс по русскому языку проекта «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Инфоурок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2332" marR="22332" marT="0" marB="0" horzOverflow="overflow"/>
                </a:tc>
              </a:tr>
              <a:tr h="311727"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Всероссийский математический турнир  «Зеленая математика»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</a:tr>
              <a:tr h="353291"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Всероссийский конкурс «Русский медвежонок – языкознание для всех» 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</a:tr>
              <a:tr h="443128"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Всероссийская олимпиада по русскому языку и развитию речи для 3-4 классов. «МИНОБР.ОРГ» 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</a:tr>
              <a:tr h="443128"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Научно-практическая конференция исследовательских работ «Земля-планета загадок»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2012, 2013,2014,2015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1-2</a:t>
                      </a: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</a:tr>
              <a:tr h="272741"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Республиканская конкурс-игра «</a:t>
                      </a:r>
                      <a:r>
                        <a:rPr kumimoji="0" lang="ru-RU" sz="1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Зир</a:t>
                      </a:r>
                      <a:r>
                        <a:rPr kumimoji="0" lang="tt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әк тиен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  <a:tc>
                  <a:txBody>
                    <a:bodyPr/>
                    <a:lstStyle>
                      <a:lvl1pPr marL="34925" algn="l" defTabSz="4572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9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32" marR="22332" marT="0" marB="0" horzOverflow="overflow"/>
                </a:tc>
              </a:tr>
            </a:tbl>
          </a:graphicData>
        </a:graphic>
      </p:graphicFrame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166254"/>
            <a:ext cx="11809926" cy="85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Учащиеся активно участвуют в дистанционных конкурсах и олимпиадах</a:t>
            </a:r>
            <a:endParaRPr lang="ru-RU" altLang="ru-RU" sz="18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ru-RU" altLang="ru-RU" sz="18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2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692" y="0"/>
            <a:ext cx="8101012" cy="3213100"/>
          </a:xfrm>
          <a:solidFill>
            <a:schemeClr val="bg2"/>
          </a:solidFill>
        </p:spPr>
        <p:txBody>
          <a:bodyPr/>
          <a:lstStyle/>
          <a:p>
            <a:pPr marL="177800">
              <a:lnSpc>
                <a:spcPct val="150000"/>
              </a:lnSpc>
              <a:defRPr/>
            </a:pPr>
            <a:r>
              <a:rPr lang="ru-RU" sz="3200" b="1" i="1" dirty="0">
                <a:solidFill>
                  <a:srgbClr val="800000"/>
                </a:solidFill>
              </a:rPr>
              <a:t>«Научить другого человека чему-либо практически невозможно, если он не хочет научиться»</a:t>
            </a:r>
            <a:r>
              <a:rPr lang="ru-RU" sz="3200" dirty="0"/>
              <a:t>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						</a:t>
            </a:r>
            <a:r>
              <a:rPr lang="ru-RU" sz="2800" b="1" i="1" dirty="0">
                <a:solidFill>
                  <a:srgbClr val="0000CC"/>
                </a:solidFill>
              </a:rPr>
              <a:t>К. </a:t>
            </a:r>
            <a:r>
              <a:rPr lang="ru-RU" sz="2800" b="1" i="1" dirty="0" err="1">
                <a:solidFill>
                  <a:srgbClr val="0000CC"/>
                </a:solidFill>
              </a:rPr>
              <a:t>Роджерс</a:t>
            </a:r>
            <a:endParaRPr lang="ru-RU" sz="2800" b="1" i="1" dirty="0">
              <a:solidFill>
                <a:srgbClr val="0000CC"/>
              </a:solidFill>
            </a:endParaRP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0432" y="3213100"/>
            <a:ext cx="8172450" cy="345598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 dirty="0"/>
              <a:t>	</a:t>
            </a:r>
            <a:endParaRPr lang="ru-RU" sz="2800" b="1" i="1" dirty="0"/>
          </a:p>
          <a:p>
            <a:pPr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 sz="2800" b="1" i="1" dirty="0"/>
              <a:t>	</a:t>
            </a:r>
            <a:r>
              <a:rPr lang="ru-RU" sz="3600" b="1" i="1" dirty="0"/>
              <a:t> Правильно учиться – значит учиться…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3600" b="1" i="1" dirty="0"/>
              <a:t>	легко, быстро и весело  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2800" b="1" i="1" dirty="0">
                <a:solidFill>
                  <a:srgbClr val="0000CC"/>
                </a:solidFill>
              </a:rPr>
              <a:t>			    </a:t>
            </a:r>
            <a:r>
              <a:rPr lang="ru-RU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Гордон </a:t>
            </a:r>
            <a:r>
              <a:rPr lang="ru-RU" sz="28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Драйден</a:t>
            </a:r>
            <a:r>
              <a:rPr lang="ru-RU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Джаннетт</a:t>
            </a:r>
            <a:r>
              <a:rPr lang="ru-RU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04197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4"/>
          <p:cNvSpPr txBox="1">
            <a:spLocks/>
          </p:cNvSpPr>
          <p:nvPr/>
        </p:nvSpPr>
        <p:spPr>
          <a:xfrm>
            <a:off x="1989029" y="28250"/>
            <a:ext cx="7345363" cy="1295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4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 современного учителя</a:t>
            </a:r>
            <a:endParaRPr lang="ru-RU" sz="4400" b="1" dirty="0"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4776" y="1173209"/>
            <a:ext cx="4448458" cy="8199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Выбор образовательных технологий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7194044" y="1993164"/>
            <a:ext cx="4757551" cy="4098543"/>
          </a:xfrm>
        </p:spPr>
        <p:txBody>
          <a:bodyPr>
            <a:normAutofit fontScale="70000" lnSpcReduction="20000"/>
          </a:bodyPr>
          <a:lstStyle/>
          <a:p>
            <a:pPr marL="633413" indent="-550863">
              <a:buClr>
                <a:srgbClr val="663300"/>
              </a:buClr>
              <a:buFont typeface="Wingdings" pitchFamily="2" charset="2"/>
              <a:buChar char="Ø"/>
              <a:defRPr/>
            </a:pPr>
            <a:r>
              <a:rPr lang="ru-RU" sz="2800" dirty="0" smtClean="0"/>
              <a:t>технологии, основанные на </a:t>
            </a:r>
            <a:r>
              <a:rPr lang="ru-RU" sz="2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уровневой дифференциации </a:t>
            </a:r>
            <a:r>
              <a:rPr lang="ru-RU" sz="2800" dirty="0" smtClean="0"/>
              <a:t>обучения</a:t>
            </a:r>
          </a:p>
          <a:p>
            <a:pPr marL="633413" indent="-550863">
              <a:buClr>
                <a:srgbClr val="663300"/>
              </a:buClr>
              <a:buFont typeface="Wingdings" pitchFamily="2" charset="2"/>
              <a:buChar char="Ø"/>
              <a:defRPr/>
            </a:pPr>
            <a:r>
              <a:rPr lang="ru-RU" sz="2800" dirty="0" smtClean="0"/>
              <a:t>технологии, основанные на создании </a:t>
            </a:r>
            <a:r>
              <a:rPr lang="ru-RU" sz="2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учебных ситуаций</a:t>
            </a:r>
            <a:endParaRPr lang="ru-RU" sz="2800" dirty="0" smtClean="0"/>
          </a:p>
          <a:p>
            <a:pPr marL="633413" indent="-550863">
              <a:buClr>
                <a:srgbClr val="663300"/>
              </a:buClr>
              <a:buFont typeface="Wingdings" pitchFamily="2" charset="2"/>
              <a:buChar char="Ø"/>
              <a:defRPr/>
            </a:pPr>
            <a:r>
              <a:rPr lang="ru-RU" sz="2800" dirty="0" smtClean="0"/>
              <a:t>технологии, основанные на реализации </a:t>
            </a:r>
            <a:r>
              <a:rPr lang="ru-RU" sz="2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проектной деятельности</a:t>
            </a:r>
          </a:p>
          <a:p>
            <a:pPr marL="633413" indent="-550863">
              <a:buClr>
                <a:srgbClr val="663300"/>
              </a:buClr>
              <a:buFont typeface="Wingdings" pitchFamily="2" charset="2"/>
              <a:buChar char="Ø"/>
              <a:defRPr/>
            </a:pPr>
            <a:r>
              <a:rPr lang="ru-RU" sz="2800" dirty="0" smtClean="0"/>
              <a:t>технологии, основанные на </a:t>
            </a:r>
            <a:r>
              <a:rPr lang="ru-RU" sz="2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8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встроенности</a:t>
            </a:r>
            <a:r>
              <a:rPr lang="ru-RU" sz="2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2800" dirty="0" smtClean="0"/>
              <a:t>системы текущего, промежуточного и итогового</a:t>
            </a:r>
            <a:r>
              <a:rPr lang="ru-RU" sz="2800" b="1" dirty="0" smtClean="0"/>
              <a:t> </a:t>
            </a:r>
            <a:r>
              <a:rPr lang="ru-RU" sz="2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оценивания</a:t>
            </a:r>
            <a:r>
              <a:rPr lang="ru-RU" sz="2800" dirty="0" smtClean="0"/>
              <a:t>  в</a:t>
            </a:r>
            <a:r>
              <a:rPr lang="ru-RU" sz="2800" b="1" dirty="0" smtClean="0"/>
              <a:t> </a:t>
            </a:r>
            <a:r>
              <a:rPr lang="ru-RU" sz="2800" dirty="0" smtClean="0"/>
              <a:t>учебный процесс</a:t>
            </a:r>
          </a:p>
          <a:p>
            <a:pPr marL="633413" indent="-550863">
              <a:buClr>
                <a:srgbClr val="663300"/>
              </a:buCl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ИКТ</a:t>
            </a:r>
          </a:p>
          <a:p>
            <a:pPr marL="633413" indent="-550863">
              <a:buClr>
                <a:srgbClr val="663300"/>
              </a:buClr>
              <a:buFont typeface="Wingdings" pitchFamily="2" charset="2"/>
              <a:buChar char="Ø"/>
              <a:defRPr/>
            </a:pPr>
            <a:endParaRPr lang="ru-RU" sz="3600" dirty="0" smtClean="0"/>
          </a:p>
          <a:p>
            <a:pPr>
              <a:defRPr/>
            </a:pP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56067" y="4185633"/>
            <a:ext cx="50742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2313">
              <a:buClr>
                <a:srgbClr val="663300"/>
              </a:buClr>
              <a:buSzPct val="85000"/>
              <a:tabLst>
                <a:tab pos="442913" algn="l"/>
              </a:tabLst>
              <a:defRPr/>
            </a:pPr>
            <a:r>
              <a:rPr lang="ru-RU"/>
              <a:t>УУД могут быть сформированы только при </a:t>
            </a:r>
            <a:r>
              <a:rPr lang="ru-RU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выполнении обучающимися учебной работы определенного вида </a:t>
            </a:r>
            <a:r>
              <a:rPr lang="ru-RU"/>
              <a:t>на основании использования педагогами  современных </a:t>
            </a:r>
            <a:r>
              <a:rPr lang="ru-RU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технологий деятельностного типа</a:t>
            </a:r>
            <a:r>
              <a:rPr lang="ru-RU"/>
              <a:t>, </a:t>
            </a:r>
            <a:r>
              <a:rPr lang="ru-RU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активных методов </a:t>
            </a:r>
            <a:r>
              <a:rPr lang="ru-RU"/>
              <a:t>обучения</a:t>
            </a:r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368976" y="1025683"/>
            <a:ext cx="4448458" cy="81995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056067" y="3632457"/>
            <a:ext cx="4448458" cy="81995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/>
              <a:t>Условия, обеспечивающие развития УУД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91634" y="144392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488" indent="-14288" algn="ctr"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деятельности:</a:t>
            </a:r>
          </a:p>
          <a:p>
            <a:pPr marL="1798638" indent="-719138">
              <a:buClr>
                <a:schemeClr val="tx2">
                  <a:lumMod val="50000"/>
                </a:schemeClr>
              </a:buClr>
              <a:buSzPct val="92000"/>
              <a:buFont typeface="Wingdings" pitchFamily="2" charset="2"/>
              <a:buChar char="ü"/>
              <a:defRPr/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проектировочная</a:t>
            </a:r>
          </a:p>
          <a:p>
            <a:pPr marL="1798638" indent="-719138">
              <a:buClr>
                <a:schemeClr val="tx2">
                  <a:lumMod val="50000"/>
                </a:schemeClr>
              </a:buClr>
              <a:buSzPct val="92000"/>
              <a:buFont typeface="Wingdings" pitchFamily="2" charset="2"/>
              <a:buChar char="ü"/>
              <a:defRPr/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коммуникативная </a:t>
            </a:r>
          </a:p>
          <a:p>
            <a:pPr marL="1798638" indent="-719138">
              <a:buClr>
                <a:schemeClr val="tx2">
                  <a:lumMod val="50000"/>
                </a:schemeClr>
              </a:buClr>
              <a:buSzPct val="92000"/>
              <a:buFont typeface="Wingdings" pitchFamily="2" charset="2"/>
              <a:buChar char="ü"/>
              <a:defRPr/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рефлексивная </a:t>
            </a:r>
          </a:p>
          <a:p>
            <a:pPr marL="1798638" indent="-719138">
              <a:buClr>
                <a:schemeClr val="tx2">
                  <a:lumMod val="50000"/>
                </a:schemeClr>
              </a:buClr>
              <a:buSzPct val="92000"/>
              <a:buFont typeface="Wingdings" pitchFamily="2" charset="2"/>
              <a:buChar char="ü"/>
              <a:defRPr/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управленческая</a:t>
            </a:r>
          </a:p>
          <a:p>
            <a:pPr marL="1798638" indent="-719138">
              <a:buClr>
                <a:schemeClr val="tx2">
                  <a:lumMod val="50000"/>
                </a:schemeClr>
              </a:buClr>
              <a:buSzPct val="92000"/>
              <a:buFont typeface="Wingdings" pitchFamily="2" charset="2"/>
              <a:buChar char="ü"/>
              <a:defRPr/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инновационная </a:t>
            </a:r>
          </a:p>
        </p:txBody>
      </p:sp>
    </p:spTree>
    <p:extLst>
      <p:ext uri="{BB962C8B-B14F-4D97-AF65-F5344CB8AC3E}">
        <p14:creationId xmlns:p14="http://schemas.microsoft.com/office/powerpoint/2010/main" val="48545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направления </a:t>
            </a:r>
            <a:r>
              <a:rPr lang="ru-RU" dirty="0" smtClean="0"/>
              <a:t>для достижения цели: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1.Формирование </a:t>
            </a:r>
            <a:r>
              <a:rPr lang="ru-RU" dirty="0"/>
              <a:t>современного, образованного, нравственного, активного человека с развитым чувством ответственности за судьбу страны.</a:t>
            </a:r>
          </a:p>
          <a:p>
            <a:r>
              <a:rPr lang="ru-RU" dirty="0"/>
              <a:t>2.Последовательное создание в школе </a:t>
            </a:r>
            <a:r>
              <a:rPr lang="ru-RU" dirty="0" err="1"/>
              <a:t>здоровьесберегающего</a:t>
            </a:r>
            <a:r>
              <a:rPr lang="ru-RU" dirty="0"/>
              <a:t> образовательного пространства с обязательным использованием соответствующих технологий.</a:t>
            </a:r>
          </a:p>
          <a:p>
            <a:r>
              <a:rPr lang="ru-RU" dirty="0"/>
              <a:t>3.Развитие творческих способностей учащихся через урочную систему и систему дополнительного образования.</a:t>
            </a:r>
          </a:p>
          <a:p>
            <a:r>
              <a:rPr lang="ru-RU" dirty="0"/>
              <a:t>4.Широкое внедрение новых форм и  методов обучения, в том числе современных технологий для обеспечения возможности индивидуального развития каждого ребенка.</a:t>
            </a:r>
          </a:p>
          <a:p>
            <a:r>
              <a:rPr lang="ru-RU" dirty="0"/>
              <a:t>5.Развитие системы воспитательной работы на принципе добровольности, свободы выбора и творчества.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8195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0007" y="3286126"/>
            <a:ext cx="7848600" cy="828675"/>
          </a:xfrm>
        </p:spPr>
        <p:txBody>
          <a:bodyPr>
            <a:normAutofit fontScale="92500"/>
          </a:bodyPr>
          <a:lstStyle/>
          <a:p>
            <a:pPr marL="609600" indent="-609600" algn="ctr">
              <a:spcAft>
                <a:spcPct val="20000"/>
              </a:spcAft>
              <a:buClr>
                <a:schemeClr val="tx1"/>
              </a:buClr>
              <a:buNone/>
              <a:defRPr/>
            </a:pP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Проблемно-диалогическое обучение</a:t>
            </a:r>
          </a:p>
        </p:txBody>
      </p:sp>
      <p:sp>
        <p:nvSpPr>
          <p:cNvPr id="76803" name="AutoShape 4"/>
          <p:cNvSpPr>
            <a:spLocks noChangeArrowheads="1"/>
          </p:cNvSpPr>
          <p:nvPr/>
        </p:nvSpPr>
        <p:spPr bwMode="auto">
          <a:xfrm>
            <a:off x="813614" y="3789363"/>
            <a:ext cx="7199313" cy="3068637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defRPr/>
            </a:pPr>
            <a:r>
              <a:rPr lang="ru-RU" sz="1600" b="1" dirty="0">
                <a:solidFill>
                  <a:schemeClr val="bg2"/>
                </a:solidFill>
                <a:latin typeface="Arial" charset="0"/>
                <a:cs typeface="Arial" charset="0"/>
              </a:rPr>
              <a:t>			</a:t>
            </a:r>
            <a:endParaRPr lang="ru-RU" sz="20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365125" indent="-365125" eaLnBrk="0" hangingPunct="0">
              <a:buFontTx/>
              <a:buChar char="•"/>
              <a:defRPr/>
            </a:pPr>
            <a:r>
              <a:rPr lang="ru-RU" sz="2000" b="1" dirty="0">
                <a:cs typeface="Arial" charset="0"/>
              </a:rPr>
              <a:t>создание проблемной ситуации,</a:t>
            </a:r>
          </a:p>
          <a:p>
            <a:pPr marL="365125" indent="-365125" eaLnBrk="0" hangingPunct="0">
              <a:buFontTx/>
              <a:buChar char="•"/>
              <a:defRPr/>
            </a:pPr>
            <a:r>
              <a:rPr lang="ru-RU" sz="2000" b="1" dirty="0">
                <a:cs typeface="Arial" charset="0"/>
              </a:rPr>
              <a:t>формулирование учебной проблемы,</a:t>
            </a:r>
          </a:p>
          <a:p>
            <a:pPr marL="365125" indent="-365125" eaLnBrk="0" hangingPunct="0">
              <a:buFontTx/>
              <a:buChar char="•"/>
              <a:defRPr/>
            </a:pPr>
            <a:r>
              <a:rPr lang="ru-RU" sz="2000" b="1" dirty="0">
                <a:cs typeface="Arial" charset="0"/>
              </a:rPr>
              <a:t>актуализация имеющихся знаний для ее решения,</a:t>
            </a:r>
          </a:p>
          <a:p>
            <a:pPr marL="365125" indent="-365125" eaLnBrk="0" hangingPunct="0">
              <a:buFontTx/>
              <a:buChar char="•"/>
              <a:defRPr/>
            </a:pPr>
            <a:r>
              <a:rPr lang="ru-RU" sz="2000" b="1" dirty="0">
                <a:cs typeface="Arial" charset="0"/>
              </a:rPr>
              <a:t>поиск решения проблемы, открытие нового знания,</a:t>
            </a:r>
          </a:p>
          <a:p>
            <a:pPr marL="365125" indent="-365125" eaLnBrk="0" hangingPunct="0">
              <a:buFontTx/>
              <a:buChar char="•"/>
              <a:defRPr/>
            </a:pPr>
            <a:r>
              <a:rPr lang="ru-RU" sz="2000" b="1" dirty="0">
                <a:cs typeface="Arial" charset="0"/>
              </a:rPr>
              <a:t>применение нового знания, </a:t>
            </a:r>
          </a:p>
          <a:p>
            <a:pPr marL="365125" indent="-365125" eaLnBrk="0" hangingPunct="0">
              <a:buFontTx/>
              <a:buChar char="•"/>
              <a:defRPr/>
            </a:pPr>
            <a:r>
              <a:rPr lang="ru-RU" sz="2000" b="1" dirty="0">
                <a:cs typeface="Arial" charset="0"/>
              </a:rPr>
              <a:t>выражение решения собственным способом</a:t>
            </a:r>
          </a:p>
          <a:p>
            <a:pPr eaLnBrk="0" hangingPunct="0">
              <a:defRPr/>
            </a:pPr>
            <a:endParaRPr lang="ru-RU" sz="1400" b="1" dirty="0">
              <a:solidFill>
                <a:srgbClr val="990000"/>
              </a:solidFill>
              <a:latin typeface="Arial" charset="0"/>
              <a:cs typeface="Arial" charset="0"/>
            </a:endParaRPr>
          </a:p>
        </p:txBody>
      </p:sp>
      <p:sp>
        <p:nvSpPr>
          <p:cNvPr id="76804" name="AutoShape 5"/>
          <p:cNvSpPr>
            <a:spLocks noChangeArrowheads="1"/>
          </p:cNvSpPr>
          <p:nvPr/>
        </p:nvSpPr>
        <p:spPr bwMode="auto">
          <a:xfrm>
            <a:off x="7285553" y="806450"/>
            <a:ext cx="4391025" cy="2160587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defRPr/>
            </a:pPr>
            <a:r>
              <a:rPr lang="ru-RU" sz="2800" b="1" i="1" dirty="0">
                <a:cs typeface="Arial" charset="0"/>
              </a:rPr>
              <a:t>Один из самых </a:t>
            </a:r>
          </a:p>
          <a:p>
            <a:pPr algn="ctr" eaLnBrk="0" hangingPunct="0">
              <a:defRPr/>
            </a:pPr>
            <a:r>
              <a:rPr lang="ru-RU" sz="2800" b="1" i="1" dirty="0">
                <a:cs typeface="Arial" charset="0"/>
              </a:rPr>
              <a:t>эффективных</a:t>
            </a:r>
          </a:p>
          <a:p>
            <a:pPr algn="ctr" eaLnBrk="0" hangingPunct="0">
              <a:defRPr/>
            </a:pPr>
            <a:r>
              <a:rPr lang="ru-RU" sz="2800" b="1" i="1" dirty="0">
                <a:cs typeface="Arial" charset="0"/>
              </a:rPr>
              <a:t> способов введения </a:t>
            </a:r>
          </a:p>
          <a:p>
            <a:pPr algn="ctr" eaLnBrk="0" hangingPunct="0">
              <a:defRPr/>
            </a:pPr>
            <a:r>
              <a:rPr lang="ru-RU" sz="2800" b="1" i="1" dirty="0">
                <a:cs typeface="Arial" charset="0"/>
              </a:rPr>
              <a:t>нового знания</a:t>
            </a:r>
            <a:endParaRPr lang="ru-RU" sz="2800" i="1" dirty="0">
              <a:cs typeface="Arial" charset="0"/>
            </a:endParaRPr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660916" y="207963"/>
            <a:ext cx="6624637" cy="11969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ru-RU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Образовательные технологии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6" y="1056771"/>
            <a:ext cx="3248698" cy="24365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009" y="4114801"/>
            <a:ext cx="3664014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1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0" name="Rectangle 9"/>
          <p:cNvSpPr>
            <a:spLocks noChangeArrowheads="1"/>
          </p:cNvSpPr>
          <p:nvPr/>
        </p:nvSpPr>
        <p:spPr bwMode="auto">
          <a:xfrm>
            <a:off x="1524000" y="0"/>
            <a:ext cx="9144000" cy="1403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latin typeface="Arial" charset="0"/>
              </a:rPr>
              <a:t>Проблемно-диалогическая технология </a:t>
            </a:r>
            <a:br>
              <a:rPr lang="ru-RU" sz="3200" b="1" dirty="0">
                <a:solidFill>
                  <a:srgbClr val="C00000"/>
                </a:solidFill>
                <a:latin typeface="Arial" charset="0"/>
              </a:rPr>
            </a:br>
            <a:r>
              <a:rPr lang="ru-RU" sz="2000" dirty="0">
                <a:solidFill>
                  <a:srgbClr val="C00000"/>
                </a:solidFill>
                <a:latin typeface="Arial" charset="0"/>
              </a:rPr>
              <a:t>Цель - обучить самостоятельному решению проблем</a:t>
            </a:r>
            <a:br>
              <a:rPr lang="ru-RU" sz="2000" dirty="0">
                <a:solidFill>
                  <a:srgbClr val="C00000"/>
                </a:solidFill>
                <a:latin typeface="Arial" charset="0"/>
              </a:rPr>
            </a:br>
            <a:r>
              <a:rPr lang="ru-RU" sz="2000" dirty="0">
                <a:solidFill>
                  <a:srgbClr val="C00000"/>
                </a:solidFill>
                <a:latin typeface="Arial" charset="0"/>
              </a:rPr>
              <a:t>Средство - открытие знаний вместе с детьми</a:t>
            </a:r>
          </a:p>
        </p:txBody>
      </p:sp>
      <p:sp>
        <p:nvSpPr>
          <p:cNvPr id="23554" name="Номер слайда 7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23EE0C3-3952-44FF-AC5C-365F34C2E576}" type="slidenum">
              <a:rPr lang="ru-RU" sz="1400">
                <a:latin typeface="Arial" charset="0"/>
              </a:rPr>
              <a:pPr algn="r"/>
              <a:t>6</a:t>
            </a:fld>
            <a:endParaRPr lang="ru-RU" sz="1400">
              <a:latin typeface="Arial" charset="0"/>
            </a:endParaRPr>
          </a:p>
        </p:txBody>
      </p:sp>
      <p:sp>
        <p:nvSpPr>
          <p:cNvPr id="31334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09721" y="1285860"/>
            <a:ext cx="3325843" cy="512288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Традиционный урок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dirty="0"/>
              <a:t>  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2400" dirty="0"/>
              <a:t>1.Проверка </a:t>
            </a:r>
            <a:r>
              <a:rPr lang="ru-RU" sz="2400" dirty="0" err="1"/>
              <a:t>д</a:t>
            </a:r>
            <a:r>
              <a:rPr lang="ru-RU" sz="2400" dirty="0"/>
              <a:t>/</a:t>
            </a:r>
            <a:r>
              <a:rPr lang="ru-RU" sz="2400" dirty="0" err="1"/>
              <a:t>з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folHlink"/>
                </a:solidFill>
              </a:rPr>
              <a:t>учеников</a:t>
            </a:r>
            <a:r>
              <a:rPr lang="ru-RU" sz="2400" dirty="0">
                <a:solidFill>
                  <a:srgbClr val="299410"/>
                </a:solidFill>
              </a:rPr>
              <a:t> </a:t>
            </a:r>
            <a:r>
              <a:rPr lang="ru-RU" sz="2400" b="1" dirty="0">
                <a:solidFill>
                  <a:srgbClr val="800000"/>
                </a:solidFill>
              </a:rPr>
              <a:t>учителем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/>
              <a:t>2.Объявление темы </a:t>
            </a:r>
            <a:r>
              <a:rPr lang="ru-RU" sz="2400" b="1" dirty="0">
                <a:solidFill>
                  <a:srgbClr val="800000"/>
                </a:solidFill>
              </a:rPr>
              <a:t>учителем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/>
              <a:t>3.Объяснение темы </a:t>
            </a:r>
            <a:r>
              <a:rPr lang="ru-RU" sz="2400" b="1" dirty="0">
                <a:solidFill>
                  <a:srgbClr val="800000"/>
                </a:solidFill>
              </a:rPr>
              <a:t>учителем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/>
              <a:t>4.Закрепление знаний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учениками</a:t>
            </a:r>
          </a:p>
        </p:txBody>
      </p:sp>
      <p:sp>
        <p:nvSpPr>
          <p:cNvPr id="313348" name="Rectangle 4"/>
          <p:cNvSpPr>
            <a:spLocks noChangeArrowheads="1"/>
          </p:cNvSpPr>
          <p:nvPr/>
        </p:nvSpPr>
        <p:spPr bwMode="auto">
          <a:xfrm>
            <a:off x="5953125" y="1214424"/>
            <a:ext cx="4143404" cy="5286411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  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Проблемно-диалогический урок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2400" dirty="0">
                <a:latin typeface="Arial" charset="0"/>
              </a:rPr>
              <a:t>1.Создание проблемной ситуации </a:t>
            </a:r>
            <a:r>
              <a:rPr lang="ru-RU" sz="2400" b="1" dirty="0">
                <a:solidFill>
                  <a:srgbClr val="800000"/>
                </a:solidFill>
                <a:latin typeface="Arial" charset="0"/>
              </a:rPr>
              <a:t>учителем</a:t>
            </a:r>
            <a:r>
              <a:rPr lang="ru-RU" sz="2400" dirty="0">
                <a:latin typeface="Arial" charset="0"/>
              </a:rPr>
              <a:t> и формулирование  проблемы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учениками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2400" dirty="0">
                <a:latin typeface="Arial" charset="0"/>
              </a:rPr>
              <a:t>2.Актуализация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учениками</a:t>
            </a:r>
            <a:r>
              <a:rPr lang="ru-RU" sz="2400" dirty="0">
                <a:latin typeface="Arial" charset="0"/>
              </a:rPr>
              <a:t> своих  знаний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2400" dirty="0">
                <a:latin typeface="Arial" charset="0"/>
              </a:rPr>
              <a:t>3. Поиск решения проблемы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учениками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2400" dirty="0">
                <a:latin typeface="Arial" charset="0"/>
              </a:rPr>
              <a:t>4.Выражение решения проблемы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учениками</a:t>
            </a:r>
          </a:p>
          <a:p>
            <a:pPr marL="457200" indent="-457200">
              <a:spcBef>
                <a:spcPct val="50000"/>
              </a:spcBef>
              <a:buAutoNum type="arabicPeriod" startAt="5"/>
              <a:defRPr/>
            </a:pPr>
            <a:r>
              <a:rPr lang="ru-RU" sz="2400" dirty="0">
                <a:latin typeface="Arial" charset="0"/>
              </a:rPr>
              <a:t>Применение знаний 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учениками</a:t>
            </a:r>
          </a:p>
        </p:txBody>
      </p:sp>
      <p:sp>
        <p:nvSpPr>
          <p:cNvPr id="313349" name="Line 5"/>
          <p:cNvSpPr>
            <a:spLocks noChangeShapeType="1"/>
          </p:cNvSpPr>
          <p:nvPr/>
        </p:nvSpPr>
        <p:spPr bwMode="auto">
          <a:xfrm flipV="1">
            <a:off x="5087940" y="2428868"/>
            <a:ext cx="1008061" cy="1379544"/>
          </a:xfrm>
          <a:prstGeom prst="line">
            <a:avLst/>
          </a:prstGeom>
          <a:noFill/>
          <a:ln w="76200">
            <a:solidFill>
              <a:srgbClr val="2B03F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3350" name="Line 6"/>
          <p:cNvSpPr>
            <a:spLocks noChangeShapeType="1"/>
          </p:cNvSpPr>
          <p:nvPr/>
        </p:nvSpPr>
        <p:spPr bwMode="auto">
          <a:xfrm>
            <a:off x="4881555" y="5540373"/>
            <a:ext cx="857256" cy="388957"/>
          </a:xfrm>
          <a:prstGeom prst="line">
            <a:avLst/>
          </a:prstGeom>
          <a:noFill/>
          <a:ln w="76200">
            <a:solidFill>
              <a:srgbClr val="2B03F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3351" name="Line 7"/>
          <p:cNvSpPr>
            <a:spLocks noChangeShapeType="1"/>
          </p:cNvSpPr>
          <p:nvPr/>
        </p:nvSpPr>
        <p:spPr bwMode="auto">
          <a:xfrm>
            <a:off x="5095868" y="4357695"/>
            <a:ext cx="1008062" cy="180987"/>
          </a:xfrm>
          <a:prstGeom prst="line">
            <a:avLst/>
          </a:prstGeom>
          <a:noFill/>
          <a:ln w="76200">
            <a:solidFill>
              <a:srgbClr val="2B03F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3352" name="Line 8"/>
          <p:cNvSpPr>
            <a:spLocks noChangeShapeType="1"/>
          </p:cNvSpPr>
          <p:nvPr/>
        </p:nvSpPr>
        <p:spPr bwMode="auto">
          <a:xfrm>
            <a:off x="5087940" y="3016252"/>
            <a:ext cx="1008061" cy="627063"/>
          </a:xfrm>
          <a:prstGeom prst="line">
            <a:avLst/>
          </a:prstGeom>
          <a:noFill/>
          <a:ln w="76200">
            <a:solidFill>
              <a:srgbClr val="2B03F5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313347" name="Picture 3" descr="L3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9720" y="5678488"/>
            <a:ext cx="1296988" cy="1179512"/>
          </a:xfrm>
          <a:noFill/>
        </p:spPr>
      </p:pic>
      <p:sp>
        <p:nvSpPr>
          <p:cNvPr id="11" name="Стрелка вправо 10"/>
          <p:cNvSpPr/>
          <p:nvPr/>
        </p:nvSpPr>
        <p:spPr>
          <a:xfrm rot="1979820">
            <a:off x="4915448" y="4754282"/>
            <a:ext cx="1264160" cy="236545"/>
          </a:xfrm>
          <a:prstGeom prst="rightArrow">
            <a:avLst/>
          </a:prstGeom>
          <a:solidFill>
            <a:srgbClr val="4B25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121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42852"/>
            <a:ext cx="9144000" cy="100013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Какие УУД прежде всего формирует 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проблемный диалог?</a:t>
            </a:r>
          </a:p>
        </p:txBody>
      </p:sp>
      <p:sp>
        <p:nvSpPr>
          <p:cNvPr id="333827" name="Rectangle 3"/>
          <p:cNvSpPr>
            <a:spLocks noChangeArrowheads="1"/>
          </p:cNvSpPr>
          <p:nvPr/>
        </p:nvSpPr>
        <p:spPr bwMode="auto">
          <a:xfrm>
            <a:off x="1865314" y="1142984"/>
            <a:ext cx="7874025" cy="5346716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Регулятивные – умение организовать решение проблемы 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sz="3200" b="1" dirty="0">
                <a:solidFill>
                  <a:srgbClr val="0070C0"/>
                </a:solidFill>
                <a:latin typeface="Arial" charset="0"/>
              </a:rPr>
              <a:t>Коммуникативные – умение вести диалог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Познавательные– извлекать информацию, делать логические выводы и т.п. 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sz="3200" b="1" dirty="0">
                <a:solidFill>
                  <a:srgbClr val="0070C0"/>
                </a:solidFill>
                <a:latin typeface="Arial" charset="0"/>
              </a:rPr>
              <a:t>Личностные – в случае если ставилась проблема нравственной оценки ситуации, гражданского выбора</a:t>
            </a:r>
          </a:p>
        </p:txBody>
      </p:sp>
    </p:spTree>
    <p:extLst>
      <p:ext uri="{BB962C8B-B14F-4D97-AF65-F5344CB8AC3E}">
        <p14:creationId xmlns:p14="http://schemas.microsoft.com/office/powerpoint/2010/main" val="2485649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5095876" y="1196975"/>
            <a:ext cx="5572125" cy="2446338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5453064" y="1500189"/>
            <a:ext cx="5019675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defRPr/>
            </a:pPr>
            <a:r>
              <a:rPr lang="ru-RU" sz="2800" b="1" i="1" dirty="0">
                <a:cs typeface="Arial" charset="0"/>
              </a:rPr>
              <a:t>Способствует развитию умения самостоятельно читать и понимать любые тексты</a:t>
            </a:r>
            <a:endParaRPr lang="ru-RU" sz="2800" b="1" dirty="0">
              <a:cs typeface="Arial" charset="0"/>
            </a:endParaRP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2784475" y="4388566"/>
            <a:ext cx="4751388" cy="2376487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7535863" y="5229226"/>
            <a:ext cx="2628900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2855913" y="4581525"/>
            <a:ext cx="4392612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defRPr/>
            </a:pPr>
            <a:r>
              <a:rPr lang="ru-RU" sz="2800" b="1" i="1" dirty="0">
                <a:cs typeface="Arial" charset="0"/>
              </a:rPr>
              <a:t>Создает условия для развития важнейших коммуникативных умений</a:t>
            </a:r>
            <a:r>
              <a:rPr lang="ru-RU" sz="2800" b="1" i="1" dirty="0">
                <a:solidFill>
                  <a:schemeClr val="bg2"/>
                </a:solidFill>
                <a:cs typeface="Arial" charset="0"/>
              </a:rPr>
              <a:t> </a:t>
            </a: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1163192" y="120652"/>
            <a:ext cx="6624637" cy="11255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endParaRPr lang="ru-RU" sz="36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36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Образовательные технологии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1561">
            <a:off x="-10198" y="1063857"/>
            <a:ext cx="4267804" cy="31682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8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495550" y="3571875"/>
            <a:ext cx="8172450" cy="75723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ru-RU" sz="4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Технология продуктивного чтения</a:t>
            </a:r>
            <a:endParaRPr lang="ru-RU" sz="40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9628">
            <a:off x="8275555" y="3876053"/>
            <a:ext cx="3778416" cy="3077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5208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81158" y="357166"/>
            <a:ext cx="8286808" cy="92869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Какие УУД формирует 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технология продуктивного чтения?</a:t>
            </a:r>
          </a:p>
        </p:txBody>
      </p:sp>
      <p:sp>
        <p:nvSpPr>
          <p:cNvPr id="339971" name="Rectangle 3"/>
          <p:cNvSpPr>
            <a:spLocks noChangeArrowheads="1"/>
          </p:cNvSpPr>
          <p:nvPr/>
        </p:nvSpPr>
        <p:spPr bwMode="auto">
          <a:xfrm>
            <a:off x="1865314" y="1357299"/>
            <a:ext cx="8016901" cy="505937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sz="3200" b="1" dirty="0">
                <a:solidFill>
                  <a:srgbClr val="C00000"/>
                </a:solidFill>
                <a:latin typeface="Arial" charset="0"/>
              </a:rPr>
              <a:t>Коммуникативные – формулировать свою позицию (интерпретация), адекватно понимать собеседника (автора) 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sz="3200" b="1" dirty="0">
                <a:solidFill>
                  <a:srgbClr val="0070C0"/>
                </a:solidFill>
                <a:latin typeface="Arial" charset="0"/>
              </a:rPr>
              <a:t>Познавательные – извлекать информацию из текста 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sz="3200" b="1" dirty="0">
                <a:solidFill>
                  <a:srgbClr val="C00000"/>
                </a:solidFill>
                <a:latin typeface="Arial" charset="0"/>
              </a:rPr>
              <a:t>Личностные – в случае если анализ текста порождает оценочные суждения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sz="3200" b="1" dirty="0">
                <a:solidFill>
                  <a:srgbClr val="0070C0"/>
                </a:solidFill>
                <a:latin typeface="Arial" charset="0"/>
              </a:rPr>
              <a:t>Регулятивные – умение работать по плану (алгоритму) </a:t>
            </a:r>
          </a:p>
        </p:txBody>
      </p:sp>
    </p:spTree>
    <p:extLst>
      <p:ext uri="{BB962C8B-B14F-4D97-AF65-F5344CB8AC3E}">
        <p14:creationId xmlns:p14="http://schemas.microsoft.com/office/powerpoint/2010/main" val="1695906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1235</TotalTime>
  <Words>1806</Words>
  <Application>Microsoft Office PowerPoint</Application>
  <PresentationFormat>Широкоэкранный</PresentationFormat>
  <Paragraphs>334</Paragraphs>
  <Slides>21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Wingdings</vt:lpstr>
      <vt:lpstr>Wingdings 3</vt:lpstr>
      <vt:lpstr>Грань</vt:lpstr>
      <vt:lpstr>Конкурсное задание  «Методический семинар»</vt:lpstr>
      <vt:lpstr>Тема: «Использование современных технологий как средство повышения  качества образования  в условиях реализации ФГОС».   </vt:lpstr>
      <vt:lpstr>Выбор образовательных технологий </vt:lpstr>
      <vt:lpstr>Основные направления для достижения цели:</vt:lpstr>
      <vt:lpstr>Презентация PowerPoint</vt:lpstr>
      <vt:lpstr>Презентация PowerPoint</vt:lpstr>
      <vt:lpstr>Какие УУД прежде всего формирует  проблемный диалог?</vt:lpstr>
      <vt:lpstr>Презентация PowerPoint</vt:lpstr>
      <vt:lpstr>Какие УУД формирует  технология продуктивного чтения?</vt:lpstr>
      <vt:lpstr>Презентация PowerPoint</vt:lpstr>
      <vt:lpstr>Презентация PowerPoint</vt:lpstr>
      <vt:lpstr>Какие УУД формирует  технология проектной деятельности?</vt:lpstr>
      <vt:lpstr>Презентация PowerPoint</vt:lpstr>
      <vt:lpstr>Основные требования к использованию метода проектов</vt:lpstr>
      <vt:lpstr>Презентация PowerPoint</vt:lpstr>
      <vt:lpstr>Какие УУД формируют  информационные и коммуникационные технологии?</vt:lpstr>
      <vt:lpstr>Презентация PowerPoint</vt:lpstr>
      <vt:lpstr>САМООЦЕНКА</vt:lpstr>
      <vt:lpstr>Презентация PowerPoint</vt:lpstr>
      <vt:lpstr>Презентация PowerPoint</vt:lpstr>
      <vt:lpstr>«Научить другого человека чему-либо практически невозможно, если он не хочет научиться»        К. Роджерс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Конкурсное задание  «Методический семинар»</dc:title>
  <dc:creator>Пользователь;Салахова Г.А.</dc:creator>
  <cp:lastModifiedBy>Пользователь</cp:lastModifiedBy>
  <cp:revision>65</cp:revision>
  <dcterms:created xsi:type="dcterms:W3CDTF">2016-01-14T19:12:26Z</dcterms:created>
  <dcterms:modified xsi:type="dcterms:W3CDTF">2016-01-17T13:46:00Z</dcterms:modified>
</cp:coreProperties>
</file>